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2"/>
  </p:notesMasterIdLst>
  <p:sldIdLst>
    <p:sldId id="256" r:id="rId2"/>
    <p:sldId id="274" r:id="rId3"/>
    <p:sldId id="275" r:id="rId4"/>
    <p:sldId id="276" r:id="rId5"/>
    <p:sldId id="282" r:id="rId6"/>
    <p:sldId id="285" r:id="rId7"/>
    <p:sldId id="286" r:id="rId8"/>
    <p:sldId id="319" r:id="rId9"/>
    <p:sldId id="320" r:id="rId10"/>
    <p:sldId id="321" r:id="rId11"/>
    <p:sldId id="322" r:id="rId12"/>
    <p:sldId id="291" r:id="rId13"/>
    <p:sldId id="292" r:id="rId14"/>
    <p:sldId id="293" r:id="rId15"/>
    <p:sldId id="294" r:id="rId16"/>
    <p:sldId id="295" r:id="rId17"/>
    <p:sldId id="296" r:id="rId18"/>
    <p:sldId id="297" r:id="rId19"/>
    <p:sldId id="314" r:id="rId20"/>
    <p:sldId id="326" r:id="rId21"/>
    <p:sldId id="327" r:id="rId22"/>
    <p:sldId id="328" r:id="rId23"/>
    <p:sldId id="315" r:id="rId24"/>
    <p:sldId id="316" r:id="rId25"/>
    <p:sldId id="318" r:id="rId26"/>
    <p:sldId id="303" r:id="rId27"/>
    <p:sldId id="304" r:id="rId28"/>
    <p:sldId id="305" r:id="rId29"/>
    <p:sldId id="323" r:id="rId30"/>
    <p:sldId id="324" r:id="rId31"/>
    <p:sldId id="325" r:id="rId32"/>
    <p:sldId id="329" r:id="rId33"/>
    <p:sldId id="330" r:id="rId34"/>
    <p:sldId id="310" r:id="rId35"/>
    <p:sldId id="331" r:id="rId36"/>
    <p:sldId id="333" r:id="rId37"/>
    <p:sldId id="284" r:id="rId38"/>
    <p:sldId id="271" r:id="rId39"/>
    <p:sldId id="313" r:id="rId40"/>
    <p:sldId id="2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EE5C3-AA93-1CEB-A9F3-85336B2CB1C2}" v="3" dt="2021-11-11T00:39:43.046"/>
    <p1510:client id="{1894B4CF-8B18-414E-9816-5B9989E57CE5}" v="736" dt="2021-10-06T03:30:02.771"/>
    <p1510:client id="{20B9B532-3AB2-35BE-EA12-8BE49B4C4624}" v="714" dt="2021-10-18T20:21:11.382"/>
    <p1510:client id="{272FF1B6-5B9C-8CB6-33B5-0D0BE7BFFA01}" v="1" dt="2021-11-11T00:02:41.768"/>
    <p1510:client id="{30A1B046-7661-9F11-08AA-369B928B56AF}" v="123" dt="2021-10-18T18:05:57.472"/>
    <p1510:client id="{3360FC87-96E4-0B4A-0E61-F51D3BFBBC5B}" v="194" dt="2021-12-15T17:33:27.976"/>
    <p1510:client id="{38D4C629-13D9-6F17-D1FF-9B77A036C4F4}" v="11" dt="2021-10-27T17:03:09.453"/>
    <p1510:client id="{454FB74E-E7C2-B8D7-C584-81837FFFB099}" v="326" dt="2021-10-06T01:20:46.308"/>
    <p1510:client id="{5457F198-A4EE-91F5-2846-975A0F16E8D5}" v="4192" dt="2021-10-27T17:58:48.429"/>
    <p1510:client id="{54C026E2-BA6E-A87D-C89F-A963B9E617B3}" v="153" dt="2021-10-20T01:28:51.512"/>
    <p1510:client id="{58B9C60D-49C6-77B4-AADE-1485E90AD893}" v="3" dt="2021-12-16T02:31:36.300"/>
    <p1510:client id="{615D8B79-2BD3-8ED6-0493-2FC7FCFFBCDF}" v="44" dt="2021-10-06T18:39:04.566"/>
    <p1510:client id="{6896911B-94E5-C6FA-194B-76CFB4E36A5F}" v="2" dt="2021-10-27T20:40:22.792"/>
    <p1510:client id="{68FBF2B1-40BA-07AF-22FF-24EEAA0DE2BE}" v="1890" dt="2021-10-18T19:40:58.626"/>
    <p1510:client id="{71294347-32B4-D5D3-41D4-7C1E6169536E}" v="56" dt="2021-10-06T01:59:54.522"/>
    <p1510:client id="{75FAA4D0-7F66-C329-0342-3A194C59D1CF}" v="5" dt="2021-10-25T15:55:03.831"/>
    <p1510:client id="{8FAB017D-D6F7-E5A9-14C7-146964A9CA24}" v="1667" dt="2021-10-06T03:28:58.960"/>
    <p1510:client id="{90CF3DD9-1C7A-1DDD-F5FE-293F726B4897}" v="2023" dt="2021-10-27T16:59:15.636"/>
    <p1510:client id="{9BFD8ADF-FE5C-C295-51D0-C55303454468}" v="2" dt="2021-11-11T00:09:04.155"/>
    <p1510:client id="{A86C67CC-53F7-DEBC-4FBB-7656AD50E1DF}" v="2" dt="2021-11-10T22:58:27.850"/>
    <p1510:client id="{ADE81BB0-846A-0B5C-5C66-CF219D815B5C}" v="104" dt="2021-10-06T23:37:18.037"/>
    <p1510:client id="{B4C9BF80-C905-1286-5A75-35F3FEC29381}" v="122" dt="2021-10-06T13:27:33.984"/>
    <p1510:client id="{BE2F91AB-5A7D-0F71-CC39-7EB793DD55D6}" v="3" dt="2021-11-10T22:03:35.401"/>
    <p1510:client id="{C1F3B6C1-1FDE-1849-9F3A-7A3B7098BA0A}" v="2" dt="2021-10-27T21:54:42.557"/>
    <p1510:client id="{C6AC7AE3-ADDA-42ED-BABC-D66A0AD1BECD}" v="20" dt="2021-10-06T18:51:58.562"/>
    <p1510:client id="{CC8F6E1C-FA85-9D3F-0B44-F1DB5EA9B8E0}" v="1503" dt="2021-12-22T17:23:30.499"/>
    <p1510:client id="{D843BDBB-DBB1-6725-D66D-62977C70B387}" v="7443" dt="2021-10-19T19:11:36.932"/>
    <p1510:client id="{F4CB7E9C-62E7-494B-8E16-3E9E7099067E}" v="9" dt="2021-10-06T21:43:15.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eh26833n_pace_edu/Documents/CS691/Work%20plan%20I.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99308576993913E-2"/>
          <c:y val="3.9426523297491037E-2"/>
          <c:w val="0.87774435881027235"/>
          <c:h val="0.92114695340501795"/>
        </c:manualLayout>
      </c:layout>
      <c:barChart>
        <c:barDir val="col"/>
        <c:grouping val="clustered"/>
        <c:varyColors val="0"/>
        <c:ser>
          <c:idx val="1"/>
          <c:order val="1"/>
          <c:tx>
            <c:strRef>
              <c:f>'Project Timeline'!$E$16</c:f>
              <c:strCache>
                <c:ptCount val="1"/>
                <c:pt idx="0">
                  <c:v>Position</c:v>
                </c:pt>
              </c:strCache>
            </c:strRef>
          </c:tx>
          <c:spPr>
            <a:solidFill>
              <a:schemeClr val="accent3"/>
            </a:solidFill>
            <a:ln>
              <a:noFill/>
            </a:ln>
            <a:effectLst/>
          </c:spPr>
          <c:invertIfNegative val="0"/>
          <c:dLbls>
            <c:dLbl>
              <c:idx val="0"/>
              <c:layout>
                <c:manualLayout>
                  <c:x val="4.7163915818921949E-8"/>
                  <c:y val="-8.2121881209074843E-18"/>
                </c:manualLayout>
              </c:layout>
              <c:tx>
                <c:rich>
                  <a:bodyPr/>
                  <a:lstStyle/>
                  <a:p>
                    <a:fld id="{38BBA013-30A3-4E6C-A1D3-5EF6D1513EB1}" type="CELLRANGE">
                      <a:rPr lang="en-US"/>
                      <a:pPr/>
                      <a:t>[CELLRANGE]</a:t>
                    </a:fld>
                    <a:endParaRPr lang="en-US" baseline="0"/>
                  </a:p>
                  <a:p>
                    <a:fld id="{695A9D1D-15EE-425F-A650-75662AB74DA2}"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6A2-43D3-9BFD-610B24456635}"/>
                </c:ext>
              </c:extLst>
            </c:dLbl>
            <c:dLbl>
              <c:idx val="1"/>
              <c:layout>
                <c:manualLayout>
                  <c:x val="4.71639158093134E-8"/>
                  <c:y val="0"/>
                </c:manualLayout>
              </c:layout>
              <c:tx>
                <c:rich>
                  <a:bodyPr/>
                  <a:lstStyle/>
                  <a:p>
                    <a:fld id="{3AEDABC0-ED0B-4B29-B966-F0824DBF65DE}" type="CELLRANGE">
                      <a:rPr lang="en-US"/>
                      <a:pPr/>
                      <a:t>[CELLRANGE]</a:t>
                    </a:fld>
                    <a:endParaRPr lang="en-US" baseline="0"/>
                  </a:p>
                  <a:p>
                    <a:fld id="{8ADBBBA2-1DBF-4F21-A72E-E068DE7E37C1}"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6A2-43D3-9BFD-610B24456635}"/>
                </c:ext>
              </c:extLst>
            </c:dLbl>
            <c:dLbl>
              <c:idx val="2"/>
              <c:layout>
                <c:manualLayout>
                  <c:x val="4.71639158093134E-8"/>
                  <c:y val="0"/>
                </c:manualLayout>
              </c:layout>
              <c:tx>
                <c:rich>
                  <a:bodyPr/>
                  <a:lstStyle/>
                  <a:p>
                    <a:fld id="{89C66AAD-5390-4101-A161-865A928CC1AE}" type="CELLRANGE">
                      <a:rPr lang="en-US"/>
                      <a:pPr/>
                      <a:t>[CELLRANGE]</a:t>
                    </a:fld>
                    <a:endParaRPr lang="en-US" baseline="0"/>
                  </a:p>
                  <a:p>
                    <a:fld id="{EFC92BFA-4E62-46E3-9E76-D1EBE8419B53}"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6A2-43D3-9BFD-610B24456635}"/>
                </c:ext>
              </c:extLst>
            </c:dLbl>
            <c:dLbl>
              <c:idx val="3"/>
              <c:layout>
                <c:manualLayout>
                  <c:x val="4.7163915820294599E-8"/>
                  <c:y val="-3.2848752483629937E-17"/>
                </c:manualLayout>
              </c:layout>
              <c:tx>
                <c:rich>
                  <a:bodyPr/>
                  <a:lstStyle/>
                  <a:p>
                    <a:fld id="{EF4A7E30-7AF8-4233-B90F-4C5786D1B879}" type="CELLRANGE">
                      <a:rPr lang="en-US"/>
                      <a:pPr/>
                      <a:t>[CELLRANGE]</a:t>
                    </a:fld>
                    <a:endParaRPr lang="en-US" baseline="0"/>
                  </a:p>
                  <a:p>
                    <a:fld id="{BA519C51-CDAD-4385-B9A0-6D3A04256C2F}"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6A2-43D3-9BFD-610B24456635}"/>
                </c:ext>
              </c:extLst>
            </c:dLbl>
            <c:dLbl>
              <c:idx val="4"/>
              <c:layout>
                <c:manualLayout>
                  <c:x val="4.7163915820294599E-8"/>
                  <c:y val="1.3139500993451975E-16"/>
                </c:manualLayout>
              </c:layout>
              <c:tx>
                <c:rich>
                  <a:bodyPr/>
                  <a:lstStyle/>
                  <a:p>
                    <a:fld id="{41AC6839-2D7B-4CE5-BC64-BDE049CAC51D}" type="CELLRANGE">
                      <a:rPr lang="en-US"/>
                      <a:pPr/>
                      <a:t>[CELLRANGE]</a:t>
                    </a:fld>
                    <a:endParaRPr lang="en-US" baseline="0"/>
                  </a:p>
                  <a:p>
                    <a:fld id="{37131ACD-84F4-42EB-814F-3CBCFA9F05AF}"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6A2-43D3-9BFD-610B24456635}"/>
                </c:ext>
              </c:extLst>
            </c:dLbl>
            <c:dLbl>
              <c:idx val="5"/>
              <c:layout>
                <c:manualLayout>
                  <c:x val="4.7163915820294599E-8"/>
                  <c:y val="-3.2848752483629937E-17"/>
                </c:manualLayout>
              </c:layout>
              <c:tx>
                <c:rich>
                  <a:bodyPr/>
                  <a:lstStyle/>
                  <a:p>
                    <a:fld id="{CE72315B-35BD-4F85-A731-B5509EE2FDF0}" type="CELLRANGE">
                      <a:rPr lang="en-US"/>
                      <a:pPr/>
                      <a:t>[CELLRANGE]</a:t>
                    </a:fld>
                    <a:endParaRPr lang="en-US" baseline="0"/>
                  </a:p>
                  <a:p>
                    <a:fld id="{A55CB0EC-89B2-467B-85A1-0549DB7653E7}"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6A2-43D3-9BFD-610B24456635}"/>
                </c:ext>
              </c:extLst>
            </c:dLbl>
            <c:dLbl>
              <c:idx val="6"/>
              <c:layout>
                <c:manualLayout>
                  <c:x val="4.7163915820294599E-8"/>
                  <c:y val="1.3139500993451975E-16"/>
                </c:manualLayout>
              </c:layout>
              <c:tx>
                <c:rich>
                  <a:bodyPr/>
                  <a:lstStyle/>
                  <a:p>
                    <a:fld id="{F1682120-E413-489F-BBFC-DA651141CB86}" type="CELLRANGE">
                      <a:rPr lang="en-US"/>
                      <a:pPr/>
                      <a:t>[CELLRANGE]</a:t>
                    </a:fld>
                    <a:endParaRPr lang="en-US" baseline="0"/>
                  </a:p>
                  <a:p>
                    <a:fld id="{DF5C3B40-E92F-4EB1-808D-51167C502D28}"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6A2-43D3-9BFD-610B24456635}"/>
                </c:ext>
              </c:extLst>
            </c:dLbl>
            <c:dLbl>
              <c:idx val="7"/>
              <c:layout>
                <c:manualLayout>
                  <c:x val="4.7163915820294599E-8"/>
                  <c:y val="-3.2848752483629937E-17"/>
                </c:manualLayout>
              </c:layout>
              <c:tx>
                <c:rich>
                  <a:bodyPr/>
                  <a:lstStyle/>
                  <a:p>
                    <a:fld id="{9100B6D6-BCD7-4526-B0FA-27C34E1F9D33}" type="CELLRANGE">
                      <a:rPr lang="en-US"/>
                      <a:pPr/>
                      <a:t>[CELLRANGE]</a:t>
                    </a:fld>
                    <a:endParaRPr lang="en-US" baseline="0"/>
                  </a:p>
                  <a:p>
                    <a:fld id="{63F6FEE7-E7B9-47A4-AD99-F858ED888535}"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6A2-43D3-9BFD-610B24456635}"/>
                </c:ext>
              </c:extLst>
            </c:dLbl>
            <c:dLbl>
              <c:idx val="8"/>
              <c:layout>
                <c:manualLayout>
                  <c:x val="4.7163915820294599E-8"/>
                  <c:y val="0"/>
                </c:manualLayout>
              </c:layout>
              <c:tx>
                <c:rich>
                  <a:bodyPr/>
                  <a:lstStyle/>
                  <a:p>
                    <a:fld id="{3385B721-571E-4BBB-A385-E771BDC53DC7}" type="CELLRANGE">
                      <a:rPr lang="en-US"/>
                      <a:pPr/>
                      <a:t>[CELLRANGE]</a:t>
                    </a:fld>
                    <a:endParaRPr lang="en-US" baseline="0"/>
                  </a:p>
                  <a:p>
                    <a:fld id="{266135CB-479F-4905-A553-8B3EA861FA68}"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6A2-43D3-9BFD-610B24456635}"/>
                </c:ext>
              </c:extLst>
            </c:dLbl>
            <c:dLbl>
              <c:idx val="9"/>
              <c:layout>
                <c:manualLayout>
                  <c:x val="4.7163915820294599E-8"/>
                  <c:y val="-1.6424376241814969E-17"/>
                </c:manualLayout>
              </c:layout>
              <c:tx>
                <c:rich>
                  <a:bodyPr/>
                  <a:lstStyle/>
                  <a:p>
                    <a:fld id="{70EBAD28-6B3E-4AD0-BE0D-03059317BF5A}" type="CELLRANGE">
                      <a:rPr lang="en-US"/>
                      <a:pPr/>
                      <a:t>[CELLRANGE]</a:t>
                    </a:fld>
                    <a:endParaRPr lang="en-US" baseline="0"/>
                  </a:p>
                  <a:p>
                    <a:fld id="{E2100826-A16D-4679-AF10-D241A3D148C0}"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6A2-43D3-9BFD-610B24456635}"/>
                </c:ext>
              </c:extLst>
            </c:dLbl>
            <c:dLbl>
              <c:idx val="10"/>
              <c:layout>
                <c:manualLayout>
                  <c:x val="4.7163915908144244E-8"/>
                  <c:y val="1.3139500993451975E-16"/>
                </c:manualLayout>
              </c:layout>
              <c:tx>
                <c:rich>
                  <a:bodyPr/>
                  <a:lstStyle/>
                  <a:p>
                    <a:fld id="{AE0859E4-BF7E-44F5-AA70-6251FE00BDB3}" type="CELLRANGE">
                      <a:rPr lang="en-US"/>
                      <a:pPr/>
                      <a:t>[CELLRANGE]</a:t>
                    </a:fld>
                    <a:endParaRPr lang="en-US" baseline="0"/>
                  </a:p>
                  <a:p>
                    <a:fld id="{0617D681-6427-422C-86DC-EE73622515E9}"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26A2-43D3-9BFD-610B24456635}"/>
                </c:ext>
              </c:extLst>
            </c:dLbl>
            <c:dLbl>
              <c:idx val="11"/>
              <c:layout>
                <c:manualLayout>
                  <c:x val="4.7163915820294599E-8"/>
                  <c:y val="-3.2848752483629937E-17"/>
                </c:manualLayout>
              </c:layout>
              <c:tx>
                <c:rich>
                  <a:bodyPr/>
                  <a:lstStyle/>
                  <a:p>
                    <a:fld id="{85C1A84E-729C-4046-8960-A8CB5BD2C35F}" type="CELLRANGE">
                      <a:rPr lang="en-US"/>
                      <a:pPr/>
                      <a:t>[CELLRANGE]</a:t>
                    </a:fld>
                    <a:endParaRPr lang="en-US" baseline="0"/>
                  </a:p>
                  <a:p>
                    <a:fld id="{0D95E02C-930F-4864-9E58-3980F3EDDDF4}"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26A2-43D3-9BFD-610B24456635}"/>
                </c:ext>
              </c:extLst>
            </c:dLbl>
            <c:dLbl>
              <c:idx val="12"/>
              <c:tx>
                <c:rich>
                  <a:bodyPr/>
                  <a:lstStyle/>
                  <a:p>
                    <a:fld id="{6765A073-0BC3-43F1-944D-00DF9C4FC898}" type="CELLRANGE">
                      <a:rPr lang="en-US"/>
                      <a:pPr/>
                      <a:t>[CELLRANGE]</a:t>
                    </a:fld>
                    <a:endParaRPr lang="en-US" baseline="0"/>
                  </a:p>
                  <a:p>
                    <a:fld id="{4DCF4CA1-F86D-4829-92FB-8AD8358ACA12}" type="CATEGORYNAME">
                      <a:rPr lang="en-US"/>
                      <a:pPr/>
                      <a:t>[CATEGORY NAME]</a:t>
                    </a:fld>
                    <a:endParaRPr lang="en-US"/>
                  </a:p>
                </c:rich>
              </c:tx>
              <c:dLblPos val="outEnd"/>
              <c:showLegendKey val="0"/>
              <c:showVal val="0"/>
              <c:showCatName val="1"/>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26A2-43D3-9BFD-610B24456635}"/>
                </c:ext>
              </c:extLst>
            </c:dLbl>
            <c:spPr>
              <a:noFill/>
              <a:ln>
                <a:noFill/>
              </a:ln>
              <a:effectLst/>
            </c:spPr>
            <c:txPr>
              <a:bodyPr rot="0" spcFirstLastPara="1" vertOverflow="ellipsis" vert="horz" wrap="square" anchor="ctr" anchorCtr="1"/>
              <a:lstStyle/>
              <a:p>
                <a:pPr>
                  <a:defRPr sz="1400" b="1" i="0" u="none" strike="noStrike" kern="1200" baseline="0">
                    <a:solidFill>
                      <a:schemeClr val="tx1">
                        <a:lumMod val="95000"/>
                      </a:schemeClr>
                    </a:solidFill>
                    <a:latin typeface="+mn-lt"/>
                    <a:ea typeface="+mn-ea"/>
                    <a:cs typeface="+mn-cs"/>
                  </a:defRPr>
                </a:pPr>
                <a:endParaRPr lang="en-US"/>
              </a:p>
            </c:txPr>
            <c:dLblPos val="outEnd"/>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15:showLeaderLines val="0"/>
              </c:ext>
            </c:extLst>
          </c:dLbls>
          <c:errBars>
            <c:errBarType val="minus"/>
            <c:errValType val="percentage"/>
            <c:noEndCap val="0"/>
            <c:val val="100"/>
            <c:spPr>
              <a:solidFill>
                <a:schemeClr val="tx1"/>
              </a:solidFill>
              <a:ln w="15875" cap="flat" cmpd="sng" algn="ctr">
                <a:solidFill>
                  <a:schemeClr val="bg1">
                    <a:lumMod val="50000"/>
                  </a:schemeClr>
                </a:solidFill>
                <a:prstDash val="solid"/>
                <a:round/>
              </a:ln>
              <a:effectLst/>
            </c:spPr>
          </c:errBars>
          <c:cat>
            <c:strRef>
              <c:f>'Project Timeline'!$C$17:$C$24</c:f>
              <c:strCache>
                <c:ptCount val="8"/>
                <c:pt idx="0">
                  <c:v>Project Start</c:v>
                </c:pt>
                <c:pt idx="1">
                  <c:v>Project Idea selected</c:v>
                </c:pt>
                <c:pt idx="2">
                  <c:v>Complete front-end</c:v>
                </c:pt>
                <c:pt idx="3">
                  <c:v>Complete back-end</c:v>
                </c:pt>
                <c:pt idx="4">
                  <c:v>Functional prototype</c:v>
                </c:pt>
                <c:pt idx="5">
                  <c:v>Quality Assurance passed</c:v>
                </c:pt>
                <c:pt idx="6">
                  <c:v>Demo MVP</c:v>
                </c:pt>
                <c:pt idx="7">
                  <c:v>Project End</c:v>
                </c:pt>
              </c:strCache>
            </c:strRef>
          </c:cat>
          <c:val>
            <c:numRef>
              <c:f>'Project Timeline'!$E$17:$E$24</c:f>
              <c:numCache>
                <c:formatCode>General</c:formatCode>
                <c:ptCount val="8"/>
                <c:pt idx="0">
                  <c:v>20</c:v>
                </c:pt>
                <c:pt idx="1">
                  <c:v>30</c:v>
                </c:pt>
                <c:pt idx="2">
                  <c:v>10</c:v>
                </c:pt>
                <c:pt idx="3">
                  <c:v>-10</c:v>
                </c:pt>
                <c:pt idx="4">
                  <c:v>25</c:v>
                </c:pt>
                <c:pt idx="5">
                  <c:v>-15</c:v>
                </c:pt>
                <c:pt idx="6">
                  <c:v>15</c:v>
                </c:pt>
                <c:pt idx="7">
                  <c:v>-25</c:v>
                </c:pt>
              </c:numCache>
            </c:numRef>
          </c:val>
          <c:extLst>
            <c:ext xmlns:c15="http://schemas.microsoft.com/office/drawing/2012/chart" uri="{02D57815-91ED-43cb-92C2-25804820EDAC}">
              <c15:datalabelsRange>
                <c15:f>'Project Timeline'!$D$17:$D$24</c15:f>
                <c15:dlblRangeCache>
                  <c:ptCount val="8"/>
                  <c:pt idx="1">
                    <c:v>Full Team</c:v>
                  </c:pt>
                  <c:pt idx="2">
                    <c:v>Front-end Team</c:v>
                  </c:pt>
                  <c:pt idx="3">
                    <c:v>Back-end Team</c:v>
                  </c:pt>
                  <c:pt idx="4">
                    <c:v>Front/Back end Team</c:v>
                  </c:pt>
                  <c:pt idx="5">
                    <c:v>Front/Back end Team</c:v>
                  </c:pt>
                  <c:pt idx="6">
                    <c:v>Full Team</c:v>
                  </c:pt>
                </c15:dlblRangeCache>
              </c15:datalabelsRange>
            </c:ext>
            <c:ext xmlns:c16="http://schemas.microsoft.com/office/drawing/2014/chart" uri="{C3380CC4-5D6E-409C-BE32-E72D297353CC}">
              <c16:uniqueId val="{0000000D-26A2-43D3-9BFD-610B24456635}"/>
            </c:ext>
          </c:extLst>
        </c:ser>
        <c:dLbls>
          <c:showLegendKey val="0"/>
          <c:showVal val="0"/>
          <c:showCatName val="0"/>
          <c:showSerName val="0"/>
          <c:showPercent val="0"/>
          <c:showBubbleSize val="0"/>
        </c:dLbls>
        <c:gapWidth val="150"/>
        <c:axId val="717045280"/>
        <c:axId val="717044888"/>
      </c:barChart>
      <c:lineChart>
        <c:grouping val="standard"/>
        <c:varyColors val="0"/>
        <c:ser>
          <c:idx val="0"/>
          <c:order val="0"/>
          <c:tx>
            <c:strRef>
              <c:f>'Project Timeline'!$B$16</c:f>
              <c:strCache>
                <c:ptCount val="1"/>
                <c:pt idx="0">
                  <c:v>Date</c:v>
                </c:pt>
              </c:strCache>
            </c:strRef>
          </c:tx>
          <c:spPr>
            <a:ln w="19050" cap="rnd" cmpd="sng" algn="ctr">
              <a:noFill/>
              <a:prstDash val="solid"/>
              <a:round/>
            </a:ln>
            <a:effectLst/>
          </c:spPr>
          <c:marker>
            <c:symbol val="square"/>
            <c:size val="7"/>
            <c:spPr>
              <a:solidFill>
                <a:schemeClr val="accent1"/>
              </a:solidFill>
              <a:ln w="6350" cap="flat" cmpd="sng" algn="ctr">
                <a:solidFill>
                  <a:schemeClr val="accent1"/>
                </a:solidFill>
                <a:prstDash val="solid"/>
                <a:round/>
              </a:ln>
              <a:effectLst/>
            </c:spPr>
          </c:marker>
          <c:dPt>
            <c:idx val="12"/>
            <c:bubble3D val="0"/>
            <c:extLst>
              <c:ext xmlns:c16="http://schemas.microsoft.com/office/drawing/2014/chart" uri="{C3380CC4-5D6E-409C-BE32-E72D297353CC}">
                <c16:uniqueId val="{0000000E-26A2-43D3-9BFD-610B24456635}"/>
              </c:ext>
            </c:extLst>
          </c:dPt>
          <c:errBars>
            <c:errDir val="y"/>
            <c:errBarType val="both"/>
            <c:errValType val="percentage"/>
            <c:noEndCap val="0"/>
            <c:val val="5"/>
            <c:spPr>
              <a:solidFill>
                <a:schemeClr val="tx1"/>
              </a:solidFill>
              <a:ln w="12700" cap="flat" cmpd="sng" algn="ctr">
                <a:solidFill>
                  <a:schemeClr val="bg1">
                    <a:lumMod val="50000"/>
                  </a:schemeClr>
                </a:solidFill>
                <a:prstDash val="solid"/>
                <a:round/>
              </a:ln>
              <a:effectLst/>
            </c:spPr>
          </c:errBars>
          <c:cat>
            <c:numRef>
              <c:f>'Project Timeline'!$B$17:$B$24</c:f>
              <c:numCache>
                <c:formatCode>m/d/yyyy</c:formatCode>
                <c:ptCount val="8"/>
                <c:pt idx="0">
                  <c:v>44468</c:v>
                </c:pt>
                <c:pt idx="1">
                  <c:v>44474</c:v>
                </c:pt>
                <c:pt idx="2">
                  <c:v>44516</c:v>
                </c:pt>
                <c:pt idx="3">
                  <c:v>44517</c:v>
                </c:pt>
                <c:pt idx="4">
                  <c:v>44524</c:v>
                </c:pt>
                <c:pt idx="5">
                  <c:v>44545</c:v>
                </c:pt>
                <c:pt idx="6">
                  <c:v>44552</c:v>
                </c:pt>
                <c:pt idx="7">
                  <c:v>44552</c:v>
                </c:pt>
              </c:numCache>
            </c:numRef>
          </c:cat>
          <c:val>
            <c:numRef>
              <c:f>'Project Timeline'!$F$17:$F$24</c:f>
              <c:numCache>
                <c:formatCode>General</c:formatCode>
                <c:ptCount val="8"/>
                <c:pt idx="0">
                  <c:v>0</c:v>
                </c:pt>
                <c:pt idx="1">
                  <c:v>0</c:v>
                </c:pt>
                <c:pt idx="2">
                  <c:v>0</c:v>
                </c:pt>
                <c:pt idx="3">
                  <c:v>0</c:v>
                </c:pt>
                <c:pt idx="4">
                  <c:v>0</c:v>
                </c:pt>
                <c:pt idx="5">
                  <c:v>0</c:v>
                </c:pt>
                <c:pt idx="6">
                  <c:v>0</c:v>
                </c:pt>
                <c:pt idx="7">
                  <c:v>0</c:v>
                </c:pt>
              </c:numCache>
            </c:numRef>
          </c:val>
          <c:smooth val="1"/>
          <c:extLst>
            <c:ext xmlns:c16="http://schemas.microsoft.com/office/drawing/2014/chart" uri="{C3380CC4-5D6E-409C-BE32-E72D297353CC}">
              <c16:uniqueId val="{0000000F-26A2-43D3-9BFD-610B24456635}"/>
            </c:ext>
          </c:extLst>
        </c:ser>
        <c:dLbls>
          <c:showLegendKey val="0"/>
          <c:showVal val="0"/>
          <c:showCatName val="0"/>
          <c:showSerName val="0"/>
          <c:showPercent val="0"/>
          <c:showBubbleSize val="0"/>
        </c:dLbls>
        <c:marker val="1"/>
        <c:smooth val="0"/>
        <c:axId val="717044104"/>
        <c:axId val="717044496"/>
      </c:lineChart>
      <c:dateAx>
        <c:axId val="717044104"/>
        <c:scaling>
          <c:orientation val="minMax"/>
        </c:scaling>
        <c:delete val="0"/>
        <c:axPos val="b"/>
        <c:numFmt formatCode="[$-409]d\ mmm;@" sourceLinked="0"/>
        <c:majorTickMark val="cross"/>
        <c:minorTickMark val="in"/>
        <c:tickLblPos val="nextTo"/>
        <c:spPr>
          <a:noFill/>
          <a:ln w="9525" cap="flat" cmpd="sng" algn="ctr">
            <a:solidFill>
              <a:schemeClr val="tx2"/>
            </a:solidFill>
            <a:prstDash val="solid"/>
            <a:round/>
          </a:ln>
          <a:effectLst/>
        </c:spPr>
        <c:txPr>
          <a:bodyPr rot="-60000000" spcFirstLastPara="1" vertOverflow="ellipsis" vert="horz" wrap="square" anchor="ctr" anchorCtr="1"/>
          <a:lstStyle/>
          <a:p>
            <a:pPr>
              <a:defRPr sz="1100" b="1" i="0" u="none" strike="noStrike" kern="1200" baseline="0">
                <a:solidFill>
                  <a:schemeClr val="tx1">
                    <a:lumMod val="95000"/>
                  </a:schemeClr>
                </a:solidFill>
                <a:latin typeface="+mn-lt"/>
                <a:ea typeface="+mn-ea"/>
                <a:cs typeface="+mn-cs"/>
              </a:defRPr>
            </a:pPr>
            <a:endParaRPr lang="en-US"/>
          </a:p>
        </c:txPr>
        <c:crossAx val="717044496"/>
        <c:crosses val="autoZero"/>
        <c:auto val="1"/>
        <c:lblOffset val="100"/>
        <c:baseTimeUnit val="days"/>
        <c:majorUnit val="15"/>
        <c:majorTimeUnit val="days"/>
        <c:minorUnit val="1"/>
        <c:minorTimeUnit val="days"/>
      </c:dateAx>
      <c:valAx>
        <c:axId val="717044496"/>
        <c:scaling>
          <c:orientation val="minMax"/>
        </c:scaling>
        <c:delete val="1"/>
        <c:axPos val="l"/>
        <c:numFmt formatCode="General" sourceLinked="1"/>
        <c:majorTickMark val="out"/>
        <c:minorTickMark val="none"/>
        <c:tickLblPos val="nextTo"/>
        <c:crossAx val="717044104"/>
        <c:crosses val="autoZero"/>
        <c:crossBetween val="midCat"/>
      </c:valAx>
      <c:valAx>
        <c:axId val="717044888"/>
        <c:scaling>
          <c:orientation val="minMax"/>
        </c:scaling>
        <c:delete val="1"/>
        <c:axPos val="r"/>
        <c:numFmt formatCode="General" sourceLinked="1"/>
        <c:majorTickMark val="out"/>
        <c:minorTickMark val="none"/>
        <c:tickLblPos val="nextTo"/>
        <c:crossAx val="717045280"/>
        <c:crosses val="max"/>
        <c:crossBetween val="between"/>
      </c:valAx>
      <c:catAx>
        <c:axId val="717045280"/>
        <c:scaling>
          <c:orientation val="minMax"/>
        </c:scaling>
        <c:delete val="1"/>
        <c:axPos val="b"/>
        <c:numFmt formatCode="General" sourceLinked="1"/>
        <c:majorTickMark val="out"/>
        <c:minorTickMark val="none"/>
        <c:tickLblPos val="nextTo"/>
        <c:crossAx val="717044888"/>
        <c:crosses val="autoZero"/>
        <c:auto val="1"/>
        <c:lblAlgn val="ctr"/>
        <c:lblOffset val="100"/>
        <c:noMultiLvlLbl val="0"/>
      </c:catAx>
      <c:spPr>
        <a:noFill/>
        <a:ln>
          <a:noFill/>
        </a:ln>
        <a:effectLst/>
      </c:spPr>
    </c:plotArea>
    <c:plotVisOnly val="0"/>
    <c:dispBlanksAs val="gap"/>
    <c:showDLblsOverMax val="0"/>
  </c:chart>
  <c:spPr>
    <a:noFill/>
    <a:ln w="6350" cap="flat" cmpd="sng" algn="ctr">
      <a:noFill/>
      <a:prstDash val="solid"/>
      <a:round/>
    </a:ln>
    <a:effectLst/>
  </c:spPr>
  <c:txPr>
    <a:bodyPr/>
    <a:lstStyle/>
    <a:p>
      <a:pPr>
        <a:defRPr sz="1100" b="1">
          <a:solidFill>
            <a:schemeClr val="tx1">
              <a:lumMod val="9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DB074-1E73-4F11-BE89-02D896C3F6D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FBE2796-791E-4AD7-980D-C6A33C48B726}">
      <dgm:prSet phldr="0"/>
      <dgm:spPr/>
      <dgm:t>
        <a:bodyPr/>
        <a:lstStyle/>
        <a:p>
          <a:pPr rtl="0"/>
          <a:r>
            <a:rPr lang="en-US">
              <a:latin typeface="Calibri Light" panose="020F0302020204030204"/>
            </a:rPr>
            <a:t>Smart Grader would not only allow the students to solve their assignments on time and the teachers to grade their students online but also would allow the parents and the head of organization to keep a track of their children/student's academic progress.</a:t>
          </a:r>
          <a:endParaRPr lang="en-US"/>
        </a:p>
      </dgm:t>
    </dgm:pt>
    <dgm:pt modelId="{74A32CFD-9374-4B53-B2DE-2A2CB15407AA}" type="parTrans" cxnId="{8FDF4F0C-9FB5-4602-AFB5-9D954ED6F11D}">
      <dgm:prSet/>
      <dgm:spPr/>
    </dgm:pt>
    <dgm:pt modelId="{44819AD2-7ED5-45BB-A53E-0433E309E6DB}" type="sibTrans" cxnId="{8FDF4F0C-9FB5-4602-AFB5-9D954ED6F11D}">
      <dgm:prSet/>
      <dgm:spPr/>
    </dgm:pt>
    <dgm:pt modelId="{75607BE8-D111-4441-B482-019028B099AC}">
      <dgm:prSet phldr="0"/>
      <dgm:spPr/>
      <dgm:t>
        <a:bodyPr/>
        <a:lstStyle/>
        <a:p>
          <a:pPr rtl="0"/>
          <a:r>
            <a:rPr lang="en-US">
              <a:latin typeface="Calibri Light" panose="020F0302020204030204"/>
            </a:rPr>
            <a:t>During the COVID-19 pandemic students had to do their classes online. With more online classes they were piled up with more assignments and projects.</a:t>
          </a:r>
          <a:endParaRPr lang="en-US"/>
        </a:p>
      </dgm:t>
    </dgm:pt>
    <dgm:pt modelId="{3E39AB87-3DC3-4A11-9899-D9B59482D3AE}" type="parTrans" cxnId="{F2355033-5ED6-4830-AA38-E6DBAB40FAF7}">
      <dgm:prSet/>
      <dgm:spPr/>
      <dgm:t>
        <a:bodyPr/>
        <a:lstStyle/>
        <a:p>
          <a:endParaRPr lang="en-US"/>
        </a:p>
      </dgm:t>
    </dgm:pt>
    <dgm:pt modelId="{A56279D3-1DAC-42D6-9568-73294CFA27C6}" type="sibTrans" cxnId="{F2355033-5ED6-4830-AA38-E6DBAB40FAF7}">
      <dgm:prSet/>
      <dgm:spPr/>
      <dgm:t>
        <a:bodyPr/>
        <a:lstStyle/>
        <a:p>
          <a:endParaRPr lang="en-US"/>
        </a:p>
      </dgm:t>
    </dgm:pt>
    <dgm:pt modelId="{0F3206EB-C345-428F-8A2B-A89A9E78F048}">
      <dgm:prSet phldr="0"/>
      <dgm:spPr/>
      <dgm:t>
        <a:bodyPr/>
        <a:lstStyle/>
        <a:p>
          <a:pPr rtl="0"/>
          <a:r>
            <a:rPr lang="en-US">
              <a:latin typeface="Calibri Light" panose="020F0302020204030204"/>
            </a:rPr>
            <a:t>Even teachers had to face a lot of challenges during this pandemic by not only teaching the students online but also checking their assignments and exams online.</a:t>
          </a:r>
        </a:p>
      </dgm:t>
    </dgm:pt>
    <dgm:pt modelId="{BC4EF59C-B357-4A3B-AB91-F74D77414AD6}" type="parTrans" cxnId="{5CEC47C4-DA09-424E-A091-66CC911E6297}">
      <dgm:prSet/>
      <dgm:spPr/>
    </dgm:pt>
    <dgm:pt modelId="{806A025A-1092-440B-8DAA-E9D95834DC60}" type="sibTrans" cxnId="{5CEC47C4-DA09-424E-A091-66CC911E6297}">
      <dgm:prSet/>
      <dgm:spPr/>
    </dgm:pt>
    <dgm:pt modelId="{670F67E2-1EE3-4C63-B9D8-83B583711958}">
      <dgm:prSet phldr="0"/>
      <dgm:spPr/>
      <dgm:t>
        <a:bodyPr/>
        <a:lstStyle/>
        <a:p>
          <a:pPr rtl="0"/>
          <a:r>
            <a:rPr lang="en-US">
              <a:latin typeface="Calibri Light" panose="020F0302020204030204"/>
            </a:rPr>
            <a:t>Parents and even the department head of all the organizations had issue of keeping a track on their children/student's academic progress.</a:t>
          </a:r>
        </a:p>
      </dgm:t>
    </dgm:pt>
    <dgm:pt modelId="{352BD21F-BE7D-49D9-9F01-65B7EA2A993C}" type="parTrans" cxnId="{EDCD1AB1-DBC2-4597-9F0B-D4DCA73D1469}">
      <dgm:prSet/>
      <dgm:spPr/>
      <dgm:t>
        <a:bodyPr/>
        <a:lstStyle/>
        <a:p>
          <a:endParaRPr lang="en-US"/>
        </a:p>
      </dgm:t>
    </dgm:pt>
    <dgm:pt modelId="{6DEE1602-E4D4-41DD-BE29-7E39391EE4A1}" type="sibTrans" cxnId="{EDCD1AB1-DBC2-4597-9F0B-D4DCA73D1469}">
      <dgm:prSet/>
      <dgm:spPr/>
      <dgm:t>
        <a:bodyPr/>
        <a:lstStyle/>
        <a:p>
          <a:endParaRPr lang="en-US"/>
        </a:p>
      </dgm:t>
    </dgm:pt>
    <dgm:pt modelId="{756D5D0E-1317-4864-AD83-269E1C4839CF}" type="pres">
      <dgm:prSet presAssocID="{03DDB074-1E73-4F11-BE89-02D896C3F6DA}" presName="linear" presStyleCnt="0">
        <dgm:presLayoutVars>
          <dgm:animLvl val="lvl"/>
          <dgm:resizeHandles val="exact"/>
        </dgm:presLayoutVars>
      </dgm:prSet>
      <dgm:spPr/>
    </dgm:pt>
    <dgm:pt modelId="{85F2CFB4-6A81-4922-AC7A-46D61C30711F}" type="pres">
      <dgm:prSet presAssocID="{75607BE8-D111-4441-B482-019028B099AC}" presName="parentText" presStyleLbl="node1" presStyleIdx="0" presStyleCnt="4">
        <dgm:presLayoutVars>
          <dgm:chMax val="0"/>
          <dgm:bulletEnabled val="1"/>
        </dgm:presLayoutVars>
      </dgm:prSet>
      <dgm:spPr/>
    </dgm:pt>
    <dgm:pt modelId="{8E17B467-7977-4F6F-B6EA-25A41C2AD099}" type="pres">
      <dgm:prSet presAssocID="{A56279D3-1DAC-42D6-9568-73294CFA27C6}" presName="spacer" presStyleCnt="0"/>
      <dgm:spPr/>
    </dgm:pt>
    <dgm:pt modelId="{D06A3F13-D9E4-4330-81B1-8C3F3EEDBEFD}" type="pres">
      <dgm:prSet presAssocID="{0F3206EB-C345-428F-8A2B-A89A9E78F048}" presName="parentText" presStyleLbl="node1" presStyleIdx="1" presStyleCnt="4">
        <dgm:presLayoutVars>
          <dgm:chMax val="0"/>
          <dgm:bulletEnabled val="1"/>
        </dgm:presLayoutVars>
      </dgm:prSet>
      <dgm:spPr/>
    </dgm:pt>
    <dgm:pt modelId="{2183C628-5B7F-4FCA-AD9D-3A80CA1CDC54}" type="pres">
      <dgm:prSet presAssocID="{806A025A-1092-440B-8DAA-E9D95834DC60}" presName="spacer" presStyleCnt="0"/>
      <dgm:spPr/>
    </dgm:pt>
    <dgm:pt modelId="{BFC1DDD2-CEC8-4A57-BA7C-1FDEE8EB4A6E}" type="pres">
      <dgm:prSet presAssocID="{670F67E2-1EE3-4C63-B9D8-83B583711958}" presName="parentText" presStyleLbl="node1" presStyleIdx="2" presStyleCnt="4">
        <dgm:presLayoutVars>
          <dgm:chMax val="0"/>
          <dgm:bulletEnabled val="1"/>
        </dgm:presLayoutVars>
      </dgm:prSet>
      <dgm:spPr/>
    </dgm:pt>
    <dgm:pt modelId="{5381E29E-0708-4FAA-A1DF-004C570B7205}" type="pres">
      <dgm:prSet presAssocID="{6DEE1602-E4D4-41DD-BE29-7E39391EE4A1}" presName="spacer" presStyleCnt="0"/>
      <dgm:spPr/>
    </dgm:pt>
    <dgm:pt modelId="{E752E6A1-5F04-46F1-9CD2-4F7D6B91D09C}" type="pres">
      <dgm:prSet presAssocID="{AFBE2796-791E-4AD7-980D-C6A33C48B726}" presName="parentText" presStyleLbl="node1" presStyleIdx="3" presStyleCnt="4">
        <dgm:presLayoutVars>
          <dgm:chMax val="0"/>
          <dgm:bulletEnabled val="1"/>
        </dgm:presLayoutVars>
      </dgm:prSet>
      <dgm:spPr/>
    </dgm:pt>
  </dgm:ptLst>
  <dgm:cxnLst>
    <dgm:cxn modelId="{10E15D01-6557-409E-84CE-AD412BBF55E6}" type="presOf" srcId="{670F67E2-1EE3-4C63-B9D8-83B583711958}" destId="{BFC1DDD2-CEC8-4A57-BA7C-1FDEE8EB4A6E}" srcOrd="0" destOrd="0" presId="urn:microsoft.com/office/officeart/2005/8/layout/vList2"/>
    <dgm:cxn modelId="{8FDF4F0C-9FB5-4602-AFB5-9D954ED6F11D}" srcId="{03DDB074-1E73-4F11-BE89-02D896C3F6DA}" destId="{AFBE2796-791E-4AD7-980D-C6A33C48B726}" srcOrd="3" destOrd="0" parTransId="{74A32CFD-9374-4B53-B2DE-2A2CB15407AA}" sibTransId="{44819AD2-7ED5-45BB-A53E-0433E309E6DB}"/>
    <dgm:cxn modelId="{0736AF2C-A3E4-4AEC-B7D3-DE3BCEAC1DEB}" type="presOf" srcId="{03DDB074-1E73-4F11-BE89-02D896C3F6DA}" destId="{756D5D0E-1317-4864-AD83-269E1C4839CF}" srcOrd="0" destOrd="0" presId="urn:microsoft.com/office/officeart/2005/8/layout/vList2"/>
    <dgm:cxn modelId="{F2355033-5ED6-4830-AA38-E6DBAB40FAF7}" srcId="{03DDB074-1E73-4F11-BE89-02D896C3F6DA}" destId="{75607BE8-D111-4441-B482-019028B099AC}" srcOrd="0" destOrd="0" parTransId="{3E39AB87-3DC3-4A11-9899-D9B59482D3AE}" sibTransId="{A56279D3-1DAC-42D6-9568-73294CFA27C6}"/>
    <dgm:cxn modelId="{BBB88A65-C7BC-48C6-964D-5EAA044D6A0C}" type="presOf" srcId="{AFBE2796-791E-4AD7-980D-C6A33C48B726}" destId="{E752E6A1-5F04-46F1-9CD2-4F7D6B91D09C}" srcOrd="0" destOrd="0" presId="urn:microsoft.com/office/officeart/2005/8/layout/vList2"/>
    <dgm:cxn modelId="{EDCD1AB1-DBC2-4597-9F0B-D4DCA73D1469}" srcId="{03DDB074-1E73-4F11-BE89-02D896C3F6DA}" destId="{670F67E2-1EE3-4C63-B9D8-83B583711958}" srcOrd="2" destOrd="0" parTransId="{352BD21F-BE7D-49D9-9F01-65B7EA2A993C}" sibTransId="{6DEE1602-E4D4-41DD-BE29-7E39391EE4A1}"/>
    <dgm:cxn modelId="{5CEC47C4-DA09-424E-A091-66CC911E6297}" srcId="{03DDB074-1E73-4F11-BE89-02D896C3F6DA}" destId="{0F3206EB-C345-428F-8A2B-A89A9E78F048}" srcOrd="1" destOrd="0" parTransId="{BC4EF59C-B357-4A3B-AB91-F74D77414AD6}" sibTransId="{806A025A-1092-440B-8DAA-E9D95834DC60}"/>
    <dgm:cxn modelId="{464D73C9-8CC2-4091-A562-A849C2FFDDEE}" type="presOf" srcId="{0F3206EB-C345-428F-8A2B-A89A9E78F048}" destId="{D06A3F13-D9E4-4330-81B1-8C3F3EEDBEFD}" srcOrd="0" destOrd="0" presId="urn:microsoft.com/office/officeart/2005/8/layout/vList2"/>
    <dgm:cxn modelId="{38B35FF7-46C6-4B4A-843F-C766152AD5D2}" type="presOf" srcId="{75607BE8-D111-4441-B482-019028B099AC}" destId="{85F2CFB4-6A81-4922-AC7A-46D61C30711F}" srcOrd="0" destOrd="0" presId="urn:microsoft.com/office/officeart/2005/8/layout/vList2"/>
    <dgm:cxn modelId="{B4DA0F34-ADA3-4B82-A690-05878163C276}" type="presParOf" srcId="{756D5D0E-1317-4864-AD83-269E1C4839CF}" destId="{85F2CFB4-6A81-4922-AC7A-46D61C30711F}" srcOrd="0" destOrd="0" presId="urn:microsoft.com/office/officeart/2005/8/layout/vList2"/>
    <dgm:cxn modelId="{76528E82-EB0D-4748-AF34-06D86B37C871}" type="presParOf" srcId="{756D5D0E-1317-4864-AD83-269E1C4839CF}" destId="{8E17B467-7977-4F6F-B6EA-25A41C2AD099}" srcOrd="1" destOrd="0" presId="urn:microsoft.com/office/officeart/2005/8/layout/vList2"/>
    <dgm:cxn modelId="{ACCAB0D5-4D0F-4BD8-BDA5-DFA803B0870B}" type="presParOf" srcId="{756D5D0E-1317-4864-AD83-269E1C4839CF}" destId="{D06A3F13-D9E4-4330-81B1-8C3F3EEDBEFD}" srcOrd="2" destOrd="0" presId="urn:microsoft.com/office/officeart/2005/8/layout/vList2"/>
    <dgm:cxn modelId="{52109447-F3EF-4AD8-9A10-4D8005BC5645}" type="presParOf" srcId="{756D5D0E-1317-4864-AD83-269E1C4839CF}" destId="{2183C628-5B7F-4FCA-AD9D-3A80CA1CDC54}" srcOrd="3" destOrd="0" presId="urn:microsoft.com/office/officeart/2005/8/layout/vList2"/>
    <dgm:cxn modelId="{4DD98AAA-EA8E-40C7-8382-8A4C7F655DF3}" type="presParOf" srcId="{756D5D0E-1317-4864-AD83-269E1C4839CF}" destId="{BFC1DDD2-CEC8-4A57-BA7C-1FDEE8EB4A6E}" srcOrd="4" destOrd="0" presId="urn:microsoft.com/office/officeart/2005/8/layout/vList2"/>
    <dgm:cxn modelId="{F8DFC955-9C89-409A-B21B-693F220A3926}" type="presParOf" srcId="{756D5D0E-1317-4864-AD83-269E1C4839CF}" destId="{5381E29E-0708-4FAA-A1DF-004C570B7205}" srcOrd="5" destOrd="0" presId="urn:microsoft.com/office/officeart/2005/8/layout/vList2"/>
    <dgm:cxn modelId="{18F2712C-E000-4E02-9105-CCF281BCD1A2}" type="presParOf" srcId="{756D5D0E-1317-4864-AD83-269E1C4839CF}" destId="{E752E6A1-5F04-46F1-9CD2-4F7D6B91D09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2CFB4-6A81-4922-AC7A-46D61C30711F}">
      <dsp:nvSpPr>
        <dsp:cNvPr id="0" name=""/>
        <dsp:cNvSpPr/>
      </dsp:nvSpPr>
      <dsp:spPr>
        <a:xfrm>
          <a:off x="0" y="537353"/>
          <a:ext cx="6797675" cy="1268206"/>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During the COVID-19 pandemic students had to do their classes online. With more online classes they were piled up with more assignments and projects.</a:t>
          </a:r>
          <a:endParaRPr lang="en-US" sz="1800" kern="1200"/>
        </a:p>
      </dsp:txBody>
      <dsp:txXfrm>
        <a:off x="61909" y="599262"/>
        <a:ext cx="6673857" cy="1144388"/>
      </dsp:txXfrm>
    </dsp:sp>
    <dsp:sp modelId="{D06A3F13-D9E4-4330-81B1-8C3F3EEDBEFD}">
      <dsp:nvSpPr>
        <dsp:cNvPr id="0" name=""/>
        <dsp:cNvSpPr/>
      </dsp:nvSpPr>
      <dsp:spPr>
        <a:xfrm>
          <a:off x="0" y="1857400"/>
          <a:ext cx="6797675" cy="1268206"/>
        </a:xfrm>
        <a:prstGeom prst="roundRect">
          <a:avLst/>
        </a:prstGeom>
        <a:gradFill rotWithShape="0">
          <a:gsLst>
            <a:gs pos="0">
              <a:schemeClr val="accent2">
                <a:hueOff val="939284"/>
                <a:satOff val="-6721"/>
                <a:lumOff val="-392"/>
                <a:alphaOff val="0"/>
                <a:shade val="85000"/>
                <a:satMod val="130000"/>
              </a:schemeClr>
            </a:gs>
            <a:gs pos="34000">
              <a:schemeClr val="accent2">
                <a:hueOff val="939284"/>
                <a:satOff val="-6721"/>
                <a:lumOff val="-392"/>
                <a:alphaOff val="0"/>
                <a:shade val="87000"/>
                <a:satMod val="125000"/>
              </a:schemeClr>
            </a:gs>
            <a:gs pos="70000">
              <a:schemeClr val="accent2">
                <a:hueOff val="939284"/>
                <a:satOff val="-6721"/>
                <a:lumOff val="-392"/>
                <a:alphaOff val="0"/>
                <a:tint val="100000"/>
                <a:shade val="90000"/>
                <a:satMod val="130000"/>
              </a:schemeClr>
            </a:gs>
            <a:gs pos="100000">
              <a:schemeClr val="accent2">
                <a:hueOff val="939284"/>
                <a:satOff val="-6721"/>
                <a:lumOff val="-39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Even teachers had to face a lot of challenges during this pandemic by not only teaching the students online but also checking their assignments and exams online.</a:t>
          </a:r>
        </a:p>
      </dsp:txBody>
      <dsp:txXfrm>
        <a:off x="61909" y="1919309"/>
        <a:ext cx="6673857" cy="1144388"/>
      </dsp:txXfrm>
    </dsp:sp>
    <dsp:sp modelId="{BFC1DDD2-CEC8-4A57-BA7C-1FDEE8EB4A6E}">
      <dsp:nvSpPr>
        <dsp:cNvPr id="0" name=""/>
        <dsp:cNvSpPr/>
      </dsp:nvSpPr>
      <dsp:spPr>
        <a:xfrm>
          <a:off x="0" y="3177447"/>
          <a:ext cx="6797675" cy="1268206"/>
        </a:xfrm>
        <a:prstGeom prst="roundRect">
          <a:avLst/>
        </a:prstGeom>
        <a:gradFill rotWithShape="0">
          <a:gsLst>
            <a:gs pos="0">
              <a:schemeClr val="accent2">
                <a:hueOff val="1878569"/>
                <a:satOff val="-13441"/>
                <a:lumOff val="-785"/>
                <a:alphaOff val="0"/>
                <a:shade val="85000"/>
                <a:satMod val="130000"/>
              </a:schemeClr>
            </a:gs>
            <a:gs pos="34000">
              <a:schemeClr val="accent2">
                <a:hueOff val="1878569"/>
                <a:satOff val="-13441"/>
                <a:lumOff val="-785"/>
                <a:alphaOff val="0"/>
                <a:shade val="87000"/>
                <a:satMod val="125000"/>
              </a:schemeClr>
            </a:gs>
            <a:gs pos="70000">
              <a:schemeClr val="accent2">
                <a:hueOff val="1878569"/>
                <a:satOff val="-13441"/>
                <a:lumOff val="-785"/>
                <a:alphaOff val="0"/>
                <a:tint val="100000"/>
                <a:shade val="90000"/>
                <a:satMod val="130000"/>
              </a:schemeClr>
            </a:gs>
            <a:gs pos="100000">
              <a:schemeClr val="accent2">
                <a:hueOff val="1878569"/>
                <a:satOff val="-13441"/>
                <a:lumOff val="-78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Parents and even the department head of all the organizations had issue of keeping a track on their children/student's academic progress.</a:t>
          </a:r>
        </a:p>
      </dsp:txBody>
      <dsp:txXfrm>
        <a:off x="61909" y="3239356"/>
        <a:ext cx="6673857" cy="1144388"/>
      </dsp:txXfrm>
    </dsp:sp>
    <dsp:sp modelId="{E752E6A1-5F04-46F1-9CD2-4F7D6B91D09C}">
      <dsp:nvSpPr>
        <dsp:cNvPr id="0" name=""/>
        <dsp:cNvSpPr/>
      </dsp:nvSpPr>
      <dsp:spPr>
        <a:xfrm>
          <a:off x="0" y="4497493"/>
          <a:ext cx="6797675" cy="1268206"/>
        </a:xfrm>
        <a:prstGeom prst="roundRect">
          <a:avLst/>
        </a:prstGeom>
        <a:gradFill rotWithShape="0">
          <a:gsLst>
            <a:gs pos="0">
              <a:schemeClr val="accent2">
                <a:hueOff val="2817853"/>
                <a:satOff val="-20162"/>
                <a:lumOff val="-1177"/>
                <a:alphaOff val="0"/>
                <a:shade val="85000"/>
                <a:satMod val="130000"/>
              </a:schemeClr>
            </a:gs>
            <a:gs pos="34000">
              <a:schemeClr val="accent2">
                <a:hueOff val="2817853"/>
                <a:satOff val="-20162"/>
                <a:lumOff val="-1177"/>
                <a:alphaOff val="0"/>
                <a:shade val="87000"/>
                <a:satMod val="125000"/>
              </a:schemeClr>
            </a:gs>
            <a:gs pos="70000">
              <a:schemeClr val="accent2">
                <a:hueOff val="2817853"/>
                <a:satOff val="-20162"/>
                <a:lumOff val="-1177"/>
                <a:alphaOff val="0"/>
                <a:tint val="100000"/>
                <a:shade val="90000"/>
                <a:satMod val="130000"/>
              </a:schemeClr>
            </a:gs>
            <a:gs pos="100000">
              <a:schemeClr val="accent2">
                <a:hueOff val="2817853"/>
                <a:satOff val="-20162"/>
                <a:lumOff val="-117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Smart Grader would not only allow the students to solve their assignments on time and the teachers to grade their students online but also would allow the parents and the head of organization to keep a track of their children/student's academic progress.</a:t>
          </a:r>
          <a:endParaRPr lang="en-US" sz="1800" kern="1200"/>
        </a:p>
      </dsp:txBody>
      <dsp:txXfrm>
        <a:off x="61909" y="4559402"/>
        <a:ext cx="6673857" cy="11443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DAAC2-3761-4482-854F-32754CFB3956}" type="datetimeFigureOut">
              <a:rPr lang="en-US"/>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E34F0-4A82-4434-B245-45649968E364}" type="slidenum">
              <a:rPr lang="en-US"/>
              <a:t>‹#›</a:t>
            </a:fld>
            <a:endParaRPr lang="en-US"/>
          </a:p>
        </p:txBody>
      </p:sp>
    </p:spTree>
    <p:extLst>
      <p:ext uri="{BB962C8B-B14F-4D97-AF65-F5344CB8AC3E}">
        <p14:creationId xmlns:p14="http://schemas.microsoft.com/office/powerpoint/2010/main" val="370684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Description and Project Components</a:t>
            </a:r>
          </a:p>
          <a:p>
            <a:r>
              <a:rPr lang="en-US">
                <a:cs typeface="Calibri"/>
              </a:rPr>
              <a:t>Technologies used in the project</a:t>
            </a:r>
          </a:p>
          <a:p>
            <a:r>
              <a:rPr lang="en-US">
                <a:cs typeface="Calibri"/>
              </a:rPr>
              <a:t>Market Analysis</a:t>
            </a:r>
          </a:p>
          <a:p>
            <a:r>
              <a:rPr lang="en-US">
                <a:cs typeface="Calibri"/>
              </a:rPr>
              <a:t>User personas</a:t>
            </a:r>
          </a:p>
          <a:p>
            <a:r>
              <a:rPr lang="en-US">
                <a:cs typeface="Calibri"/>
              </a:rPr>
              <a:t>Milestone timeline</a:t>
            </a:r>
          </a:p>
          <a:p>
            <a:r>
              <a:rPr lang="en-US">
                <a:cs typeface="Calibri"/>
              </a:rPr>
              <a:t>Retrospective: things that worked  </a:t>
            </a:r>
          </a:p>
        </p:txBody>
      </p:sp>
      <p:sp>
        <p:nvSpPr>
          <p:cNvPr id="4" name="Slide Number Placeholder 3"/>
          <p:cNvSpPr>
            <a:spLocks noGrp="1"/>
          </p:cNvSpPr>
          <p:nvPr>
            <p:ph type="sldNum" sz="quarter" idx="5"/>
          </p:nvPr>
        </p:nvSpPr>
        <p:spPr/>
        <p:txBody>
          <a:bodyPr/>
          <a:lstStyle/>
          <a:p>
            <a:fld id="{1C6E34F0-4A82-4434-B245-45649968E364}" type="slidenum">
              <a:rPr lang="en-US"/>
              <a:t>3</a:t>
            </a:fld>
            <a:endParaRPr lang="en-US"/>
          </a:p>
        </p:txBody>
      </p:sp>
    </p:spTree>
    <p:extLst>
      <p:ext uri="{BB962C8B-B14F-4D97-AF65-F5344CB8AC3E}">
        <p14:creationId xmlns:p14="http://schemas.microsoft.com/office/powerpoint/2010/main" val="176493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Bef>
                <a:spcPct val="20000"/>
              </a:spcBef>
              <a:spcAft>
                <a:spcPts val="600"/>
              </a:spcAft>
              <a:buFont typeface="Courier New,monospace"/>
              <a:buChar char="o"/>
            </a:pPr>
            <a:r>
              <a:rPr lang="en-US"/>
              <a:t>Smart Grader is a website with tools to generate and grade assignments, with different views users based on how they interact with the homework. The website will not only allow the scoring of mathematically based questions, as is current industry standard, but with NLP will also allow the generation and scoring of text-based questions/answers. </a:t>
            </a:r>
          </a:p>
          <a:p>
            <a:pPr marL="285750" indent="-285750" algn="just">
              <a:spcBef>
                <a:spcPct val="20000"/>
              </a:spcBef>
              <a:spcAft>
                <a:spcPts val="600"/>
              </a:spcAft>
              <a:buFont typeface="Courier New,monospace"/>
              <a:buChar char="o"/>
            </a:pPr>
            <a:r>
              <a:rPr lang="en-US"/>
              <a:t>Depending on the scope and success of the deliverables, more and more macro tools will be layered on top of the product. This will allow for more user personas, such as educational organizations and/or parents.</a:t>
            </a:r>
          </a:p>
          <a:p>
            <a:pPr marL="285750" indent="-285750" algn="just">
              <a:spcBef>
                <a:spcPct val="20000"/>
              </a:spcBef>
              <a:spcAft>
                <a:spcPts val="600"/>
              </a:spcAft>
              <a:buFont typeface="Courier New,monospace"/>
              <a:buChar char="o"/>
            </a:pPr>
            <a:r>
              <a:rPr lang="en-US"/>
              <a:t>The product may also include a paywall for various features.</a:t>
            </a:r>
          </a:p>
        </p:txBody>
      </p:sp>
      <p:sp>
        <p:nvSpPr>
          <p:cNvPr id="4" name="Slide Number Placeholder 3"/>
          <p:cNvSpPr>
            <a:spLocks noGrp="1"/>
          </p:cNvSpPr>
          <p:nvPr>
            <p:ph type="sldNum" sz="quarter" idx="5"/>
          </p:nvPr>
        </p:nvSpPr>
        <p:spPr/>
        <p:txBody>
          <a:bodyPr/>
          <a:lstStyle/>
          <a:p>
            <a:fld id="{1C6E34F0-4A82-4434-B245-45649968E364}" type="slidenum">
              <a:rPr lang="en-US"/>
              <a:t>4</a:t>
            </a:fld>
            <a:endParaRPr lang="en-US"/>
          </a:p>
        </p:txBody>
      </p:sp>
    </p:spTree>
    <p:extLst>
      <p:ext uri="{BB962C8B-B14F-4D97-AF65-F5344CB8AC3E}">
        <p14:creationId xmlns:p14="http://schemas.microsoft.com/office/powerpoint/2010/main" val="403635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spcAft>
                <a:spcPts val="200"/>
              </a:spcAft>
              <a:buFont typeface="Arial"/>
              <a:buChar char="•"/>
            </a:pPr>
            <a:r>
              <a:rPr lang="en-US"/>
              <a:t>Standard:</a:t>
            </a:r>
          </a:p>
          <a:p>
            <a:pPr marL="285750" indent="-285750">
              <a:lnSpc>
                <a:spcPct val="90000"/>
              </a:lnSpc>
              <a:spcBef>
                <a:spcPts val="1200"/>
              </a:spcBef>
              <a:spcAft>
                <a:spcPts val="200"/>
              </a:spcAft>
              <a:buFont typeface="Arial"/>
              <a:buChar char="•"/>
            </a:pPr>
            <a:r>
              <a:rPr lang="en-US"/>
              <a:t>The website will be password encrypted for all users with basic website properties like create new account, forgot password, etc.</a:t>
            </a:r>
          </a:p>
          <a:p>
            <a:pPr marL="285750" indent="-285750">
              <a:lnSpc>
                <a:spcPct val="90000"/>
              </a:lnSpc>
              <a:spcBef>
                <a:spcPts val="1200"/>
              </a:spcBef>
              <a:spcAft>
                <a:spcPts val="200"/>
              </a:spcAft>
              <a:buFont typeface="Arial"/>
              <a:buChar char="•"/>
            </a:pPr>
            <a:endParaRPr lang="en-US"/>
          </a:p>
          <a:p>
            <a:pPr marL="285750" indent="-285750">
              <a:lnSpc>
                <a:spcPct val="90000"/>
              </a:lnSpc>
              <a:spcBef>
                <a:spcPts val="1200"/>
              </a:spcBef>
              <a:spcAft>
                <a:spcPts val="200"/>
              </a:spcAft>
              <a:buFont typeface="Arial"/>
              <a:buChar char="•"/>
            </a:pPr>
            <a:r>
              <a:rPr lang="en-US"/>
              <a:t>The website will allow for different user type accounts like students, teachers etc.</a:t>
            </a:r>
          </a:p>
          <a:p>
            <a:pPr marL="285750" indent="-285750">
              <a:lnSpc>
                <a:spcPct val="90000"/>
              </a:lnSpc>
              <a:spcBef>
                <a:spcPts val="1200"/>
              </a:spcBef>
              <a:spcAft>
                <a:spcPts val="200"/>
              </a:spcAft>
              <a:buFont typeface="Arial"/>
              <a:buChar char="•"/>
            </a:pPr>
            <a:endParaRPr lang="en-US"/>
          </a:p>
          <a:p>
            <a:pPr marL="285750" indent="-285750">
              <a:lnSpc>
                <a:spcPct val="90000"/>
              </a:lnSpc>
              <a:spcBef>
                <a:spcPts val="1200"/>
              </a:spcBef>
              <a:spcAft>
                <a:spcPts val="200"/>
              </a:spcAft>
              <a:buFont typeface="Arial"/>
              <a:buChar char="•"/>
            </a:pPr>
            <a:r>
              <a:rPr lang="en-US"/>
              <a:t>The website will direct students to homework given by their teachers.</a:t>
            </a:r>
          </a:p>
          <a:p>
            <a:pPr marL="285750" indent="-285750">
              <a:lnSpc>
                <a:spcPct val="90000"/>
              </a:lnSpc>
              <a:spcBef>
                <a:spcPts val="1200"/>
              </a:spcBef>
              <a:spcAft>
                <a:spcPts val="200"/>
              </a:spcAft>
              <a:buFont typeface="Arial"/>
              <a:buChar char="•"/>
            </a:pPr>
            <a:endParaRPr lang="en-US"/>
          </a:p>
          <a:p>
            <a:pPr marL="285750" indent="-285750">
              <a:lnSpc>
                <a:spcPct val="90000"/>
              </a:lnSpc>
              <a:spcBef>
                <a:spcPts val="1200"/>
              </a:spcBef>
              <a:spcAft>
                <a:spcPts val="200"/>
              </a:spcAft>
              <a:buFont typeface="Arial"/>
              <a:buChar char="•"/>
            </a:pPr>
            <a:r>
              <a:rPr lang="en-US"/>
              <a:t>The website will grade mathematical questions proposed by their teachers.</a:t>
            </a:r>
          </a:p>
          <a:p>
            <a:pPr marL="285750" indent="-285750">
              <a:lnSpc>
                <a:spcPct val="90000"/>
              </a:lnSpc>
              <a:spcBef>
                <a:spcPts val="1200"/>
              </a:spcBef>
              <a:spcAft>
                <a:spcPts val="200"/>
              </a:spcAft>
              <a:buFont typeface="Arial"/>
              <a:buChar char="•"/>
            </a:pPr>
            <a:endParaRPr lang="en-US"/>
          </a:p>
          <a:p>
            <a:pPr marL="285750" indent="-285750">
              <a:lnSpc>
                <a:spcPct val="90000"/>
              </a:lnSpc>
              <a:spcBef>
                <a:spcPts val="1200"/>
              </a:spcBef>
              <a:spcAft>
                <a:spcPts val="200"/>
              </a:spcAft>
              <a:buFont typeface="Arial"/>
              <a:buChar char="•"/>
            </a:pPr>
            <a:r>
              <a:rPr lang="en-US"/>
              <a:t>The website will alert students and teachers to </a:t>
            </a:r>
            <a:r>
              <a:rPr lang="en-US" err="1"/>
              <a:t>homeworks</a:t>
            </a:r>
            <a:r>
              <a:rPr lang="en-US"/>
              <a:t> being posted and submitted, with timestamps.</a:t>
            </a:r>
          </a:p>
          <a:p>
            <a:pPr marL="285750" indent="-285750">
              <a:lnSpc>
                <a:spcPct val="90000"/>
              </a:lnSpc>
              <a:spcBef>
                <a:spcPts val="1200"/>
              </a:spcBef>
              <a:spcAft>
                <a:spcPts val="200"/>
              </a:spcAft>
              <a:buFont typeface="Arial"/>
              <a:buChar char="•"/>
            </a:pPr>
            <a:endParaRPr lang="en-US">
              <a:cs typeface="Calibri" panose="020F0502020204030204"/>
            </a:endParaRPr>
          </a:p>
          <a:p>
            <a:pPr marL="171450" indent="-171450">
              <a:lnSpc>
                <a:spcPct val="90000"/>
              </a:lnSpc>
              <a:spcBef>
                <a:spcPts val="1200"/>
              </a:spcBef>
              <a:spcAft>
                <a:spcPts val="200"/>
              </a:spcAft>
              <a:buFont typeface="Arial"/>
              <a:buChar char="•"/>
            </a:pPr>
            <a:r>
              <a:rPr lang="en-US"/>
              <a:t>Novel:</a:t>
            </a:r>
          </a:p>
          <a:p>
            <a:pPr marL="171450" indent="-171450">
              <a:lnSpc>
                <a:spcPct val="90000"/>
              </a:lnSpc>
              <a:spcBef>
                <a:spcPts val="1200"/>
              </a:spcBef>
              <a:spcAft>
                <a:spcPts val="200"/>
              </a:spcAft>
              <a:buFont typeface="Arial"/>
              <a:buChar char="•"/>
            </a:pPr>
            <a:r>
              <a:rPr lang="en-US"/>
              <a:t>The website will offer a feature that may direct students to parts of their textbook/class text that corresponds to a question they are being asked.</a:t>
            </a:r>
          </a:p>
          <a:p>
            <a:pPr marL="171450" indent="-171450">
              <a:lnSpc>
                <a:spcPct val="90000"/>
              </a:lnSpc>
              <a:spcBef>
                <a:spcPts val="1200"/>
              </a:spcBef>
              <a:spcAft>
                <a:spcPts val="200"/>
              </a:spcAft>
              <a:buFont typeface="Arial"/>
              <a:buChar char="•"/>
            </a:pPr>
            <a:endParaRPr lang="en-US"/>
          </a:p>
          <a:p>
            <a:pPr marL="171450" indent="-171450">
              <a:lnSpc>
                <a:spcPct val="90000"/>
              </a:lnSpc>
              <a:spcBef>
                <a:spcPts val="1200"/>
              </a:spcBef>
              <a:spcAft>
                <a:spcPts val="200"/>
              </a:spcAft>
              <a:buFont typeface="Arial"/>
              <a:buChar char="•"/>
            </a:pPr>
            <a:r>
              <a:rPr lang="en-US"/>
              <a:t>The website will check the correlation between an answer submitted by a student and an answer submitted by a teacher, in order to grade that student answer.</a:t>
            </a:r>
          </a:p>
          <a:p>
            <a:pPr marL="171450" indent="-171450">
              <a:lnSpc>
                <a:spcPct val="90000"/>
              </a:lnSpc>
              <a:spcBef>
                <a:spcPts val="1200"/>
              </a:spcBef>
              <a:spcAft>
                <a:spcPts val="200"/>
              </a:spcAft>
              <a:buFont typeface="Arial"/>
              <a:buChar char="•"/>
            </a:pPr>
            <a:endParaRPr lang="en-US"/>
          </a:p>
          <a:p>
            <a:pPr marL="171450" indent="-171450">
              <a:lnSpc>
                <a:spcPct val="90000"/>
              </a:lnSpc>
              <a:spcBef>
                <a:spcPts val="1200"/>
              </a:spcBef>
              <a:spcAft>
                <a:spcPts val="200"/>
              </a:spcAft>
              <a:buFont typeface="Arial"/>
              <a:buChar char="•"/>
            </a:pPr>
            <a:r>
              <a:rPr lang="en-US"/>
              <a:t>The website will check grammatical and structural aspects of a student's answer to propose suggestions that improve upon those aspects. It is important that the substance and the validity of the answer not be altered to validate/invalidate that answer.</a:t>
            </a:r>
          </a:p>
          <a:p>
            <a:pPr marL="285750" indent="-285750">
              <a:lnSpc>
                <a:spcPct val="90000"/>
              </a:lnSpc>
              <a:spcBef>
                <a:spcPts val="1200"/>
              </a:spcBef>
              <a:spcAft>
                <a:spcPts val="200"/>
              </a:spcAft>
              <a:buFont typeface="Arial"/>
              <a:buChar char="•"/>
            </a:pPr>
            <a:endParaRPr lang="en-US">
              <a:cs typeface="Calibri" panose="020F0502020204030204"/>
            </a:endParaRPr>
          </a:p>
          <a:p>
            <a:pPr marL="285750" indent="-285750">
              <a:lnSpc>
                <a:spcPct val="90000"/>
              </a:lnSpc>
              <a:spcBef>
                <a:spcPts val="1200"/>
              </a:spcBef>
              <a:spcAft>
                <a:spcPts val="200"/>
              </a:spcAft>
              <a:buFont typeface="Arial"/>
              <a:buChar char="•"/>
            </a:pP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C6E34F0-4A82-4434-B245-45649968E364}" type="slidenum">
              <a:rPr lang="en-US"/>
              <a:t>5</a:t>
            </a:fld>
            <a:endParaRPr lang="en-US"/>
          </a:p>
        </p:txBody>
      </p:sp>
    </p:spTree>
    <p:extLst>
      <p:ext uri="{BB962C8B-B14F-4D97-AF65-F5344CB8AC3E}">
        <p14:creationId xmlns:p14="http://schemas.microsoft.com/office/powerpoint/2010/main" val="333805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89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5777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07148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57D7DE-61AE-4BC6-A87E-9454F8FD646E}"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AA0FC-AF95-454C-A4E6-937690C7EEE5}" type="slidenum">
              <a:rPr lang="en-US" dirty="0"/>
              <a:t>‹#›</a:t>
            </a:fld>
            <a:endParaRPr lang="en-US"/>
          </a:p>
        </p:txBody>
      </p:sp>
    </p:spTree>
    <p:extLst>
      <p:ext uri="{BB962C8B-B14F-4D97-AF65-F5344CB8AC3E}">
        <p14:creationId xmlns:p14="http://schemas.microsoft.com/office/powerpoint/2010/main" val="74603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5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7647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2287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555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12/22/2021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8241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12/22/2021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55146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12/22/2021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83446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12/22/2021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7328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System-users-3.sv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System-users-3.sv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bombasoju.wordpress.com/2019/01/23/resultados-del-mejor-drama-2018/" TargetMode="External"/><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bombasoju.wordpress.com/2019/01/23/resultados-del-mejor-drama-2018/"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bombasoju.wordpress.com/2019/01/23/resultados-del-mejor-drama-2018/"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bombasoju.wordpress.com/2019/01/23/resultados-del-mejor-drama-2018/"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bombasoju.wordpress.com/2019/01/23/resultados-del-mejor-drama-2018/" TargetMode="External"/><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pngall.com/upload-png-icon-image"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westborosystems.com/presentations/backlog-workshop/"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researchleap.com/general-management-principles-project-management-contex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icophilo.fr/dissertation/faire-une-conclusion/"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hyperlink" Target="https://github.com/joseph-dougal/CS691/wiki" TargetMode="External"/><Relationship Id="rId4" Type="http://schemas.openxmlformats.org/officeDocument/2006/relationships/hyperlink" Target="https://github.com/joseph-dougal/CS69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bout.gitlab.com/blog/2020/03/27/how-we-utilize-user-stories-as-a-collaborative-design-tool/" TargetMode="Externa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System-users-3.sv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System-users-3.sv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3" descr="Neon colored waves lined with dots">
            <a:extLst>
              <a:ext uri="{FF2B5EF4-FFF2-40B4-BE49-F238E27FC236}">
                <a16:creationId xmlns:a16="http://schemas.microsoft.com/office/drawing/2014/main" id="{15A1B1BD-F6EA-48F4-8B21-CA6A45D3A68C}"/>
              </a:ext>
            </a:extLst>
          </p:cNvPr>
          <p:cNvPicPr>
            <a:picLocks noChangeAspect="1"/>
          </p:cNvPicPr>
          <p:nvPr/>
        </p:nvPicPr>
        <p:blipFill rotWithShape="1">
          <a:blip r:embed="rId2">
            <a:alphaModFix amt="70000"/>
          </a:blip>
          <a:srcRect r="6" b="1"/>
          <a:stretch/>
        </p:blipFill>
        <p:spPr>
          <a:xfrm>
            <a:off x="-87903" y="21991"/>
            <a:ext cx="12188932" cy="6856614"/>
          </a:xfrm>
          <a:prstGeom prst="rect">
            <a:avLst/>
          </a:prstGeom>
        </p:spPr>
      </p:pic>
      <p:sp>
        <p:nvSpPr>
          <p:cNvPr id="2" name="Title 1"/>
          <p:cNvSpPr>
            <a:spLocks noGrp="1"/>
          </p:cNvSpPr>
          <p:nvPr>
            <p:ph type="ctrTitle"/>
          </p:nvPr>
        </p:nvSpPr>
        <p:spPr>
          <a:xfrm>
            <a:off x="1321238" y="726641"/>
            <a:ext cx="9678796" cy="3187427"/>
          </a:xfrm>
        </p:spPr>
        <p:txBody>
          <a:bodyPr>
            <a:normAutofit/>
          </a:bodyPr>
          <a:lstStyle/>
          <a:p>
            <a:pPr algn="r"/>
            <a:r>
              <a:rPr lang="en-US" sz="9600" b="1">
                <a:latin typeface="Franklin Gothic Medium"/>
                <a:ea typeface="+mj-lt"/>
                <a:cs typeface="+mj-lt"/>
              </a:rPr>
              <a:t>SMART GRADER</a:t>
            </a:r>
            <a:endParaRPr lang="en-US">
              <a:latin typeface="Franklin Gothic Medium"/>
            </a:endParaRPr>
          </a:p>
        </p:txBody>
      </p:sp>
      <p:sp>
        <p:nvSpPr>
          <p:cNvPr id="3" name="Subtitle 2"/>
          <p:cNvSpPr>
            <a:spLocks noGrp="1"/>
          </p:cNvSpPr>
          <p:nvPr>
            <p:ph type="subTitle" idx="1"/>
          </p:nvPr>
        </p:nvSpPr>
        <p:spPr>
          <a:xfrm>
            <a:off x="3858214" y="4069781"/>
            <a:ext cx="7143764" cy="691834"/>
          </a:xfrm>
        </p:spPr>
        <p:txBody>
          <a:bodyPr vert="horz" lIns="91440" tIns="45720" rIns="91440" bIns="45720" rtlCol="0" anchor="t">
            <a:normAutofit/>
          </a:bodyPr>
          <a:lstStyle/>
          <a:p>
            <a:pPr algn="r"/>
            <a:r>
              <a:rPr lang="en-US" sz="2200" b="1">
                <a:ea typeface="+mj-lt"/>
                <a:cs typeface="+mj-lt"/>
              </a:rPr>
              <a:t>FALL 2021 CAPSTONE PROJECT | DELIVERABLE-2</a:t>
            </a:r>
            <a:endParaRPr lang="en-US" sz="2200">
              <a:solidFill>
                <a:srgbClr val="FFFFFF"/>
              </a:solidFill>
              <a:cs typeface="Segoe UI"/>
            </a:endParaRPr>
          </a:p>
        </p:txBody>
      </p:sp>
      <p:sp>
        <p:nvSpPr>
          <p:cNvPr id="4" name="TextBox 3">
            <a:extLst>
              <a:ext uri="{FF2B5EF4-FFF2-40B4-BE49-F238E27FC236}">
                <a16:creationId xmlns:a16="http://schemas.microsoft.com/office/drawing/2014/main" id="{482ADFCF-4820-4BC5-AF0C-EB0F766B07F6}"/>
              </a:ext>
            </a:extLst>
          </p:cNvPr>
          <p:cNvSpPr txBox="1"/>
          <p:nvPr/>
        </p:nvSpPr>
        <p:spPr>
          <a:xfrm>
            <a:off x="7617919" y="5581250"/>
            <a:ext cx="4312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GUIDED BY-PROF.HENRY WONG</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CE5434-513A-4197-89C7-1161ED49A9E9}"/>
              </a:ext>
            </a:extLst>
          </p:cNvPr>
          <p:cNvSpPr txBox="1"/>
          <p:nvPr/>
        </p:nvSpPr>
        <p:spPr>
          <a:xfrm>
            <a:off x="1097279" y="1845734"/>
            <a:ext cx="6454987"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p:txBody>
      </p:sp>
      <p:pic>
        <p:nvPicPr>
          <p:cNvPr id="3" name="Picture 3" descr="Icon&#10;&#10;Description automatically generated">
            <a:extLst>
              <a:ext uri="{FF2B5EF4-FFF2-40B4-BE49-F238E27FC236}">
                <a16:creationId xmlns:a16="http://schemas.microsoft.com/office/drawing/2014/main" id="{C5C20AA0-1F6F-4149-80E9-E49B2B2D42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30" r="8152" b="5"/>
          <a:stretch/>
        </p:blipFill>
        <p:spPr>
          <a:xfrm>
            <a:off x="9667034" y="1759836"/>
            <a:ext cx="2522788" cy="3484619"/>
          </a:xfrm>
          <a:prstGeom prst="rect">
            <a:avLst/>
          </a:prstGeom>
        </p:spPr>
      </p:pic>
      <p:sp>
        <p:nvSpPr>
          <p:cNvPr id="6" name="TextBox 5">
            <a:extLst>
              <a:ext uri="{FF2B5EF4-FFF2-40B4-BE49-F238E27FC236}">
                <a16:creationId xmlns:a16="http://schemas.microsoft.com/office/drawing/2014/main" id="{54A4CA38-4E30-4848-98C3-049BB59C6875}"/>
              </a:ext>
            </a:extLst>
          </p:cNvPr>
          <p:cNvSpPr txBox="1"/>
          <p:nvPr/>
        </p:nvSpPr>
        <p:spPr>
          <a:xfrm>
            <a:off x="1137104" y="723446"/>
            <a:ext cx="49566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cs typeface="Calibri"/>
              </a:rPr>
              <a:t>User Stories</a:t>
            </a:r>
          </a:p>
        </p:txBody>
      </p:sp>
      <p:graphicFrame>
        <p:nvGraphicFramePr>
          <p:cNvPr id="7" name="Table 6">
            <a:extLst>
              <a:ext uri="{FF2B5EF4-FFF2-40B4-BE49-F238E27FC236}">
                <a16:creationId xmlns:a16="http://schemas.microsoft.com/office/drawing/2014/main" id="{C1BF1A03-EDA1-4100-B375-0F028C317299}"/>
              </a:ext>
            </a:extLst>
          </p:cNvPr>
          <p:cNvGraphicFramePr>
            <a:graphicFrameLocks noGrp="1"/>
          </p:cNvGraphicFramePr>
          <p:nvPr>
            <p:extLst>
              <p:ext uri="{D42A27DB-BD31-4B8C-83A1-F6EECF244321}">
                <p14:modId xmlns:p14="http://schemas.microsoft.com/office/powerpoint/2010/main" val="1386262405"/>
              </p:ext>
            </p:extLst>
          </p:nvPr>
        </p:nvGraphicFramePr>
        <p:xfrm>
          <a:off x="274557" y="1946238"/>
          <a:ext cx="9337727" cy="4133602"/>
        </p:xfrm>
        <a:graphic>
          <a:graphicData uri="http://schemas.openxmlformats.org/drawingml/2006/table">
            <a:tbl>
              <a:tblPr firstRow="1" bandRow="1">
                <a:tableStyleId>{5C22544A-7EE6-4342-B048-85BDC9FD1C3A}</a:tableStyleId>
              </a:tblPr>
              <a:tblGrid>
                <a:gridCol w="1006593">
                  <a:extLst>
                    <a:ext uri="{9D8B030D-6E8A-4147-A177-3AD203B41FA5}">
                      <a16:colId xmlns:a16="http://schemas.microsoft.com/office/drawing/2014/main" val="3728199111"/>
                    </a:ext>
                  </a:extLst>
                </a:gridCol>
                <a:gridCol w="1655596">
                  <a:extLst>
                    <a:ext uri="{9D8B030D-6E8A-4147-A177-3AD203B41FA5}">
                      <a16:colId xmlns:a16="http://schemas.microsoft.com/office/drawing/2014/main" val="1126124686"/>
                    </a:ext>
                  </a:extLst>
                </a:gridCol>
                <a:gridCol w="3258213">
                  <a:extLst>
                    <a:ext uri="{9D8B030D-6E8A-4147-A177-3AD203B41FA5}">
                      <a16:colId xmlns:a16="http://schemas.microsoft.com/office/drawing/2014/main" val="76192944"/>
                    </a:ext>
                  </a:extLst>
                </a:gridCol>
                <a:gridCol w="3417325">
                  <a:extLst>
                    <a:ext uri="{9D8B030D-6E8A-4147-A177-3AD203B41FA5}">
                      <a16:colId xmlns:a16="http://schemas.microsoft.com/office/drawing/2014/main" val="4235718481"/>
                    </a:ext>
                  </a:extLst>
                </a:gridCol>
              </a:tblGrid>
              <a:tr h="384562">
                <a:tc>
                  <a:txBody>
                    <a:bodyPr/>
                    <a:lstStyle/>
                    <a:p>
                      <a:pPr fontAlgn="base"/>
                      <a:r>
                        <a:rPr lang="en-US">
                          <a:effectLst/>
                        </a:rPr>
                        <a:t>USER ID​</a:t>
                      </a:r>
                      <a:endParaRPr lang="en-US" b="1">
                        <a:effectLst/>
                      </a:endParaRPr>
                    </a:p>
                  </a:txBody>
                  <a:tcPr anchor="ctr"/>
                </a:tc>
                <a:tc>
                  <a:txBody>
                    <a:bodyPr/>
                    <a:lstStyle/>
                    <a:p>
                      <a:pPr fontAlgn="base"/>
                      <a:r>
                        <a:rPr lang="en-US">
                          <a:effectLst/>
                        </a:rPr>
                        <a:t>USER TYPE​</a:t>
                      </a:r>
                      <a:endParaRPr lang="en-US" b="1">
                        <a:effectLst/>
                      </a:endParaRPr>
                    </a:p>
                  </a:txBody>
                  <a:tcPr anchor="ctr"/>
                </a:tc>
                <a:tc>
                  <a:txBody>
                    <a:bodyPr/>
                    <a:lstStyle/>
                    <a:p>
                      <a:pPr fontAlgn="base"/>
                      <a:r>
                        <a:rPr lang="en-US">
                          <a:effectLst/>
                        </a:rPr>
                        <a:t>               I WANT TO​</a:t>
                      </a:r>
                      <a:endParaRPr lang="en-US" b="1">
                        <a:effectLst/>
                      </a:endParaRPr>
                    </a:p>
                  </a:txBody>
                  <a:tcPr anchor="ctr"/>
                </a:tc>
                <a:tc>
                  <a:txBody>
                    <a:bodyPr/>
                    <a:lstStyle/>
                    <a:p>
                      <a:pPr fontAlgn="base"/>
                      <a:r>
                        <a:rPr lang="en-US">
                          <a:effectLst/>
                        </a:rPr>
                        <a:t>                     SO THAT​</a:t>
                      </a:r>
                      <a:endParaRPr lang="en-US" b="1">
                        <a:effectLst/>
                      </a:endParaRPr>
                    </a:p>
                  </a:txBody>
                  <a:tcPr anchor="ctr"/>
                </a:tc>
                <a:extLst>
                  <a:ext uri="{0D108BD9-81ED-4DB2-BD59-A6C34878D82A}">
                    <a16:rowId xmlns:a16="http://schemas.microsoft.com/office/drawing/2014/main" val="808505224"/>
                  </a:ext>
                </a:extLst>
              </a:tr>
              <a:tr h="488909">
                <a:tc>
                  <a:txBody>
                    <a:bodyPr/>
                    <a:lstStyle/>
                    <a:p>
                      <a:pPr fontAlgn="base"/>
                      <a:r>
                        <a:rPr lang="en-US">
                          <a:effectLst/>
                        </a:rPr>
                        <a:t>USR3​</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Store grades.​</a:t>
                      </a:r>
                      <a:endParaRPr lang="en-US">
                        <a:solidFill>
                          <a:srgbClr val="000000"/>
                        </a:solidFill>
                        <a:effectLst/>
                      </a:endParaRPr>
                    </a:p>
                  </a:txBody>
                  <a:tcPr anchor="ctr"/>
                </a:tc>
                <a:tc>
                  <a:txBody>
                    <a:bodyPr/>
                    <a:lstStyle/>
                    <a:p>
                      <a:pPr fontAlgn="base"/>
                      <a:r>
                        <a:rPr lang="en-US">
                          <a:effectLst/>
                        </a:rPr>
                        <a:t>I can have an idea of my class performance.​</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2276699423"/>
                  </a:ext>
                </a:extLst>
              </a:tr>
              <a:tr h="261147">
                <a:tc>
                  <a:txBody>
                    <a:bodyPr/>
                    <a:lstStyle/>
                    <a:p>
                      <a:pPr fontAlgn="base"/>
                      <a:r>
                        <a:rPr lang="en-US">
                          <a:effectLst/>
                        </a:rPr>
                        <a:t>USR18​</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Export grades.​</a:t>
                      </a:r>
                      <a:endParaRPr lang="en-US">
                        <a:solidFill>
                          <a:srgbClr val="000000"/>
                        </a:solidFill>
                        <a:effectLst/>
                      </a:endParaRPr>
                    </a:p>
                  </a:txBody>
                  <a:tcPr anchor="ctr"/>
                </a:tc>
                <a:tc>
                  <a:txBody>
                    <a:bodyPr/>
                    <a:lstStyle/>
                    <a:p>
                      <a:pPr fontAlgn="base"/>
                      <a:r>
                        <a:rPr lang="en-US">
                          <a:effectLst/>
                        </a:rPr>
                        <a:t>I can create a report. ​</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392464543"/>
                  </a:ext>
                </a:extLst>
              </a:tr>
              <a:tr h="451990">
                <a:tc>
                  <a:txBody>
                    <a:bodyPr/>
                    <a:lstStyle/>
                    <a:p>
                      <a:pPr fontAlgn="base"/>
                      <a:r>
                        <a:rPr lang="en-US">
                          <a:effectLst/>
                        </a:rPr>
                        <a:t>USR14​</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Get notification of possible vulnerabilities.​</a:t>
                      </a:r>
                      <a:endParaRPr lang="en-US">
                        <a:solidFill>
                          <a:srgbClr val="000000"/>
                        </a:solidFill>
                        <a:effectLst/>
                      </a:endParaRPr>
                    </a:p>
                  </a:txBody>
                  <a:tcPr anchor="ctr"/>
                </a:tc>
                <a:tc>
                  <a:txBody>
                    <a:bodyPr/>
                    <a:lstStyle/>
                    <a:p>
                      <a:pPr fontAlgn="base"/>
                      <a:r>
                        <a:rPr lang="en-US">
                          <a:effectLst/>
                        </a:rPr>
                        <a:t>I can update my password. ​</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668910754"/>
                  </a:ext>
                </a:extLst>
              </a:tr>
              <a:tr h="451990">
                <a:tc>
                  <a:txBody>
                    <a:bodyPr/>
                    <a:lstStyle/>
                    <a:p>
                      <a:pPr fontAlgn="base"/>
                      <a:r>
                        <a:rPr lang="en-US">
                          <a:effectLst/>
                        </a:rPr>
                        <a:t>USR11​</a:t>
                      </a:r>
                      <a:endParaRPr lang="en-US">
                        <a:solidFill>
                          <a:srgbClr val="000000"/>
                        </a:solidFill>
                        <a:effectLst/>
                      </a:endParaRPr>
                    </a:p>
                  </a:txBody>
                  <a:tcPr anchor="ctr"/>
                </a:tc>
                <a:tc>
                  <a:txBody>
                    <a:bodyPr/>
                    <a:lstStyle/>
                    <a:p>
                      <a:pPr fontAlgn="base"/>
                      <a:r>
                        <a:rPr lang="en-US">
                          <a:effectLst/>
                        </a:rPr>
                        <a:t>Head of Math Dept.​</a:t>
                      </a:r>
                      <a:endParaRPr lang="en-US">
                        <a:solidFill>
                          <a:srgbClr val="000000"/>
                        </a:solidFill>
                        <a:effectLst/>
                      </a:endParaRPr>
                    </a:p>
                  </a:txBody>
                  <a:tcPr anchor="ctr"/>
                </a:tc>
                <a:tc>
                  <a:txBody>
                    <a:bodyPr/>
                    <a:lstStyle/>
                    <a:p>
                      <a:pPr fontAlgn="base"/>
                      <a:r>
                        <a:rPr lang="en-US">
                          <a:effectLst/>
                        </a:rPr>
                        <a:t>Explore the website.​</a:t>
                      </a:r>
                      <a:endParaRPr lang="en-US">
                        <a:solidFill>
                          <a:srgbClr val="000000"/>
                        </a:solidFill>
                        <a:effectLst/>
                      </a:endParaRPr>
                    </a:p>
                  </a:txBody>
                  <a:tcPr anchor="ctr"/>
                </a:tc>
                <a:tc>
                  <a:txBody>
                    <a:bodyPr/>
                    <a:lstStyle/>
                    <a:p>
                      <a:pPr fontAlgn="base"/>
                      <a:r>
                        <a:rPr lang="en-US">
                          <a:effectLst/>
                        </a:rPr>
                        <a:t>I can see how many of my classes are using it.​</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2811171121"/>
                  </a:ext>
                </a:extLst>
              </a:tr>
              <a:tr h="451990">
                <a:tc>
                  <a:txBody>
                    <a:bodyPr/>
                    <a:lstStyle/>
                    <a:p>
                      <a:pPr fontAlgn="base"/>
                      <a:r>
                        <a:rPr lang="en-US">
                          <a:effectLst/>
                        </a:rPr>
                        <a:t>USR4​</a:t>
                      </a:r>
                      <a:endParaRPr lang="en-US">
                        <a:solidFill>
                          <a:srgbClr val="000000"/>
                        </a:solidFill>
                        <a:effectLst/>
                      </a:endParaRPr>
                    </a:p>
                  </a:txBody>
                  <a:tcPr anchor="ctr"/>
                </a:tc>
                <a:tc>
                  <a:txBody>
                    <a:bodyPr/>
                    <a:lstStyle/>
                    <a:p>
                      <a:pPr fontAlgn="base"/>
                      <a:r>
                        <a:rPr lang="en-US">
                          <a:effectLst/>
                        </a:rPr>
                        <a:t>Head of Math Dept.​</a:t>
                      </a:r>
                      <a:endParaRPr lang="en-US">
                        <a:solidFill>
                          <a:srgbClr val="000000"/>
                        </a:solidFill>
                        <a:effectLst/>
                      </a:endParaRPr>
                    </a:p>
                  </a:txBody>
                  <a:tcPr anchor="ctr"/>
                </a:tc>
                <a:tc>
                  <a:txBody>
                    <a:bodyPr/>
                    <a:lstStyle/>
                    <a:p>
                      <a:pPr fontAlgn="base"/>
                      <a:r>
                        <a:rPr lang="en-US">
                          <a:effectLst/>
                        </a:rPr>
                        <a:t>View results from classes on the website in my department.​</a:t>
                      </a:r>
                      <a:endParaRPr lang="en-US">
                        <a:solidFill>
                          <a:srgbClr val="000000"/>
                        </a:solidFill>
                        <a:effectLst/>
                      </a:endParaRPr>
                    </a:p>
                  </a:txBody>
                  <a:tcPr anchor="ctr"/>
                </a:tc>
                <a:tc>
                  <a:txBody>
                    <a:bodyPr/>
                    <a:lstStyle/>
                    <a:p>
                      <a:pPr fontAlgn="base"/>
                      <a:r>
                        <a:rPr lang="en-US">
                          <a:effectLst/>
                        </a:rPr>
                        <a:t>I can track the student record.​</a:t>
                      </a:r>
                      <a:endParaRPr lang="en-US">
                        <a:solidFill>
                          <a:srgbClr val="000000"/>
                        </a:solidFill>
                        <a:effectLst/>
                      </a:endParaRPr>
                    </a:p>
                  </a:txBody>
                  <a:tcPr anchor="ctr"/>
                </a:tc>
                <a:extLst>
                  <a:ext uri="{0D108BD9-81ED-4DB2-BD59-A6C34878D82A}">
                    <a16:rowId xmlns:a16="http://schemas.microsoft.com/office/drawing/2014/main" val="3878877776"/>
                  </a:ext>
                </a:extLst>
              </a:tr>
            </a:tbl>
          </a:graphicData>
        </a:graphic>
      </p:graphicFrame>
    </p:spTree>
    <p:extLst>
      <p:ext uri="{BB962C8B-B14F-4D97-AF65-F5344CB8AC3E}">
        <p14:creationId xmlns:p14="http://schemas.microsoft.com/office/powerpoint/2010/main" val="27787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CE5434-513A-4197-89C7-1161ED49A9E9}"/>
              </a:ext>
            </a:extLst>
          </p:cNvPr>
          <p:cNvSpPr txBox="1"/>
          <p:nvPr/>
        </p:nvSpPr>
        <p:spPr>
          <a:xfrm>
            <a:off x="1097279" y="1845734"/>
            <a:ext cx="6454987"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p:txBody>
      </p:sp>
      <p:pic>
        <p:nvPicPr>
          <p:cNvPr id="3" name="Picture 3" descr="Icon&#10;&#10;Description automatically generated">
            <a:extLst>
              <a:ext uri="{FF2B5EF4-FFF2-40B4-BE49-F238E27FC236}">
                <a16:creationId xmlns:a16="http://schemas.microsoft.com/office/drawing/2014/main" id="{C5C20AA0-1F6F-4149-80E9-E49B2B2D42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30" r="8152" b="5"/>
          <a:stretch/>
        </p:blipFill>
        <p:spPr>
          <a:xfrm>
            <a:off x="9667034" y="1759836"/>
            <a:ext cx="2522788" cy="3484619"/>
          </a:xfrm>
          <a:prstGeom prst="rect">
            <a:avLst/>
          </a:prstGeom>
        </p:spPr>
      </p:pic>
      <p:sp>
        <p:nvSpPr>
          <p:cNvPr id="6" name="TextBox 5">
            <a:extLst>
              <a:ext uri="{FF2B5EF4-FFF2-40B4-BE49-F238E27FC236}">
                <a16:creationId xmlns:a16="http://schemas.microsoft.com/office/drawing/2014/main" id="{54A4CA38-4E30-4848-98C3-049BB59C6875}"/>
              </a:ext>
            </a:extLst>
          </p:cNvPr>
          <p:cNvSpPr txBox="1"/>
          <p:nvPr/>
        </p:nvSpPr>
        <p:spPr>
          <a:xfrm>
            <a:off x="1137104" y="723446"/>
            <a:ext cx="49566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cs typeface="Calibri"/>
              </a:rPr>
              <a:t>User Stories</a:t>
            </a:r>
          </a:p>
        </p:txBody>
      </p:sp>
      <p:graphicFrame>
        <p:nvGraphicFramePr>
          <p:cNvPr id="7" name="Table 6">
            <a:extLst>
              <a:ext uri="{FF2B5EF4-FFF2-40B4-BE49-F238E27FC236}">
                <a16:creationId xmlns:a16="http://schemas.microsoft.com/office/drawing/2014/main" id="{81DF75A4-8547-4D1D-A3CC-3CEE3E6E4721}"/>
              </a:ext>
            </a:extLst>
          </p:cNvPr>
          <p:cNvGraphicFramePr>
            <a:graphicFrameLocks noGrp="1"/>
          </p:cNvGraphicFramePr>
          <p:nvPr>
            <p:extLst>
              <p:ext uri="{D42A27DB-BD31-4B8C-83A1-F6EECF244321}">
                <p14:modId xmlns:p14="http://schemas.microsoft.com/office/powerpoint/2010/main" val="924844641"/>
              </p:ext>
            </p:extLst>
          </p:nvPr>
        </p:nvGraphicFramePr>
        <p:xfrm>
          <a:off x="339254" y="1957251"/>
          <a:ext cx="9297941" cy="4297680"/>
        </p:xfrm>
        <a:graphic>
          <a:graphicData uri="http://schemas.openxmlformats.org/drawingml/2006/table">
            <a:tbl>
              <a:tblPr firstRow="1" bandRow="1">
                <a:tableStyleId>{5C22544A-7EE6-4342-B048-85BDC9FD1C3A}</a:tableStyleId>
              </a:tblPr>
              <a:tblGrid>
                <a:gridCol w="1083165">
                  <a:extLst>
                    <a:ext uri="{9D8B030D-6E8A-4147-A177-3AD203B41FA5}">
                      <a16:colId xmlns:a16="http://schemas.microsoft.com/office/drawing/2014/main" val="2648007956"/>
                    </a:ext>
                  </a:extLst>
                </a:gridCol>
                <a:gridCol w="976208">
                  <a:extLst>
                    <a:ext uri="{9D8B030D-6E8A-4147-A177-3AD203B41FA5}">
                      <a16:colId xmlns:a16="http://schemas.microsoft.com/office/drawing/2014/main" val="670494042"/>
                    </a:ext>
                  </a:extLst>
                </a:gridCol>
                <a:gridCol w="3408472">
                  <a:extLst>
                    <a:ext uri="{9D8B030D-6E8A-4147-A177-3AD203B41FA5}">
                      <a16:colId xmlns:a16="http://schemas.microsoft.com/office/drawing/2014/main" val="1890301510"/>
                    </a:ext>
                  </a:extLst>
                </a:gridCol>
                <a:gridCol w="3830096">
                  <a:extLst>
                    <a:ext uri="{9D8B030D-6E8A-4147-A177-3AD203B41FA5}">
                      <a16:colId xmlns:a16="http://schemas.microsoft.com/office/drawing/2014/main" val="2858741194"/>
                    </a:ext>
                  </a:extLst>
                </a:gridCol>
              </a:tblGrid>
              <a:tr h="506006">
                <a:tc>
                  <a:txBody>
                    <a:bodyPr/>
                    <a:lstStyle/>
                    <a:p>
                      <a:pPr fontAlgn="base"/>
                      <a:r>
                        <a:rPr lang="en-US">
                          <a:effectLst/>
                        </a:rPr>
                        <a:t>USER ID​</a:t>
                      </a:r>
                      <a:endParaRPr lang="en-US" b="1">
                        <a:effectLst/>
                      </a:endParaRPr>
                    </a:p>
                  </a:txBody>
                  <a:tcPr anchor="ctr"/>
                </a:tc>
                <a:tc>
                  <a:txBody>
                    <a:bodyPr/>
                    <a:lstStyle/>
                    <a:p>
                      <a:pPr fontAlgn="base"/>
                      <a:r>
                        <a:rPr lang="en-US">
                          <a:effectLst/>
                        </a:rPr>
                        <a:t>USER TYPE​</a:t>
                      </a:r>
                      <a:endParaRPr lang="en-US" b="1">
                        <a:effectLst/>
                      </a:endParaRPr>
                    </a:p>
                  </a:txBody>
                  <a:tcPr anchor="ctr"/>
                </a:tc>
                <a:tc>
                  <a:txBody>
                    <a:bodyPr/>
                    <a:lstStyle/>
                    <a:p>
                      <a:pPr fontAlgn="base"/>
                      <a:r>
                        <a:rPr lang="en-US">
                          <a:effectLst/>
                        </a:rPr>
                        <a:t>              I WANT TO​</a:t>
                      </a:r>
                      <a:endParaRPr lang="en-US" b="1">
                        <a:effectLst/>
                      </a:endParaRPr>
                    </a:p>
                  </a:txBody>
                  <a:tcPr anchor="ctr"/>
                </a:tc>
                <a:tc>
                  <a:txBody>
                    <a:bodyPr/>
                    <a:lstStyle/>
                    <a:p>
                      <a:pPr fontAlgn="base"/>
                      <a:r>
                        <a:rPr lang="en-US">
                          <a:effectLst/>
                        </a:rPr>
                        <a:t>                   SO THAT​</a:t>
                      </a:r>
                      <a:endParaRPr lang="en-US" b="1">
                        <a:effectLst/>
                      </a:endParaRPr>
                    </a:p>
                  </a:txBody>
                  <a:tcPr anchor="ctr"/>
                </a:tc>
                <a:extLst>
                  <a:ext uri="{0D108BD9-81ED-4DB2-BD59-A6C34878D82A}">
                    <a16:rowId xmlns:a16="http://schemas.microsoft.com/office/drawing/2014/main" val="3864508801"/>
                  </a:ext>
                </a:extLst>
              </a:tr>
              <a:tr h="476955">
                <a:tc>
                  <a:txBody>
                    <a:bodyPr/>
                    <a:lstStyle/>
                    <a:p>
                      <a:pPr fontAlgn="base"/>
                      <a:r>
                        <a:rPr lang="en-US">
                          <a:effectLst/>
                        </a:rPr>
                        <a:t>USR10​</a:t>
                      </a:r>
                      <a:endParaRPr lang="en-US">
                        <a:solidFill>
                          <a:srgbClr val="000000"/>
                        </a:solidFill>
                        <a:effectLst/>
                      </a:endParaRPr>
                    </a:p>
                  </a:txBody>
                  <a:tcPr anchor="ctr"/>
                </a:tc>
                <a:tc>
                  <a:txBody>
                    <a:bodyPr/>
                    <a:lstStyle/>
                    <a:p>
                      <a:pPr fontAlgn="base"/>
                      <a:r>
                        <a:rPr lang="en-US">
                          <a:effectLst/>
                        </a:rPr>
                        <a:t>Head of Math Dept.​</a:t>
                      </a:r>
                      <a:endParaRPr lang="en-US">
                        <a:solidFill>
                          <a:srgbClr val="000000"/>
                        </a:solidFill>
                        <a:effectLst/>
                      </a:endParaRPr>
                    </a:p>
                  </a:txBody>
                  <a:tcPr anchor="ctr"/>
                </a:tc>
                <a:tc>
                  <a:txBody>
                    <a:bodyPr/>
                    <a:lstStyle/>
                    <a:p>
                      <a:pPr fontAlgn="base"/>
                      <a:r>
                        <a:rPr lang="en-US">
                          <a:effectLst/>
                        </a:rPr>
                        <a:t>Get notified of possible vulnerabilities.​</a:t>
                      </a:r>
                      <a:endParaRPr lang="en-US">
                        <a:solidFill>
                          <a:srgbClr val="000000"/>
                        </a:solidFill>
                        <a:effectLst/>
                      </a:endParaRPr>
                    </a:p>
                  </a:txBody>
                  <a:tcPr anchor="ctr"/>
                </a:tc>
                <a:tc>
                  <a:txBody>
                    <a:bodyPr/>
                    <a:lstStyle/>
                    <a:p>
                      <a:pPr fontAlgn="base"/>
                      <a:r>
                        <a:rPr lang="en-US">
                          <a:effectLst/>
                        </a:rPr>
                        <a:t> I can update my password.​</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1276901735"/>
                  </a:ext>
                </a:extLst>
              </a:tr>
              <a:tr h="476955">
                <a:tc>
                  <a:txBody>
                    <a:bodyPr/>
                    <a:lstStyle/>
                    <a:p>
                      <a:pPr fontAlgn="base"/>
                      <a:r>
                        <a:rPr lang="en-US">
                          <a:effectLst/>
                        </a:rPr>
                        <a:t>USR15​</a:t>
                      </a:r>
                      <a:endParaRPr lang="en-US">
                        <a:solidFill>
                          <a:srgbClr val="000000"/>
                        </a:solidFill>
                        <a:effectLst/>
                      </a:endParaRPr>
                    </a:p>
                  </a:txBody>
                  <a:tcPr anchor="ctr"/>
                </a:tc>
                <a:tc>
                  <a:txBody>
                    <a:bodyPr/>
                    <a:lstStyle/>
                    <a:p>
                      <a:pPr fontAlgn="base"/>
                      <a:r>
                        <a:rPr lang="en-US">
                          <a:effectLst/>
                        </a:rPr>
                        <a:t>Working Parent​</a:t>
                      </a:r>
                      <a:endParaRPr lang="en-US">
                        <a:solidFill>
                          <a:srgbClr val="000000"/>
                        </a:solidFill>
                        <a:effectLst/>
                      </a:endParaRPr>
                    </a:p>
                  </a:txBody>
                  <a:tcPr anchor="ctr"/>
                </a:tc>
                <a:tc>
                  <a:txBody>
                    <a:bodyPr/>
                    <a:lstStyle/>
                    <a:p>
                      <a:pPr fontAlgn="base"/>
                      <a:r>
                        <a:rPr lang="en-US">
                          <a:effectLst/>
                        </a:rPr>
                        <a:t>Explore the website. ​</a:t>
                      </a:r>
                      <a:endParaRPr lang="en-US">
                        <a:solidFill>
                          <a:srgbClr val="000000"/>
                        </a:solidFill>
                        <a:effectLst/>
                      </a:endParaRPr>
                    </a:p>
                  </a:txBody>
                  <a:tcPr anchor="ctr"/>
                </a:tc>
                <a:tc>
                  <a:txBody>
                    <a:bodyPr/>
                    <a:lstStyle/>
                    <a:p>
                      <a:pPr fontAlgn="base"/>
                      <a:r>
                        <a:rPr lang="en-US">
                          <a:effectLst/>
                        </a:rPr>
                        <a:t>I can see my child's new and old assignments.​</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1736112709"/>
                  </a:ext>
                </a:extLst>
              </a:tr>
              <a:tr h="498158">
                <a:tc>
                  <a:txBody>
                    <a:bodyPr/>
                    <a:lstStyle/>
                    <a:p>
                      <a:pPr fontAlgn="base"/>
                      <a:r>
                        <a:rPr lang="en-US">
                          <a:effectLst/>
                        </a:rPr>
                        <a:t>USR19​</a:t>
                      </a:r>
                      <a:endParaRPr lang="en-US">
                        <a:solidFill>
                          <a:srgbClr val="000000"/>
                        </a:solidFill>
                        <a:effectLst/>
                      </a:endParaRPr>
                    </a:p>
                  </a:txBody>
                  <a:tcPr anchor="ctr"/>
                </a:tc>
                <a:tc>
                  <a:txBody>
                    <a:bodyPr/>
                    <a:lstStyle/>
                    <a:p>
                      <a:pPr fontAlgn="base"/>
                      <a:r>
                        <a:rPr lang="en-US">
                          <a:effectLst/>
                        </a:rPr>
                        <a:t>Working ​</a:t>
                      </a:r>
                    </a:p>
                    <a:p>
                      <a:pPr fontAlgn="base"/>
                      <a:r>
                        <a:rPr lang="en-US">
                          <a:effectLst/>
                        </a:rPr>
                        <a:t>Parent​</a:t>
                      </a:r>
                      <a:endParaRPr lang="en-US">
                        <a:solidFill>
                          <a:srgbClr val="000000"/>
                        </a:solidFill>
                        <a:effectLst/>
                      </a:endParaRPr>
                    </a:p>
                  </a:txBody>
                  <a:tcPr anchor="ctr"/>
                </a:tc>
                <a:tc>
                  <a:txBody>
                    <a:bodyPr/>
                    <a:lstStyle/>
                    <a:p>
                      <a:pPr fontAlgn="base"/>
                      <a:r>
                        <a:rPr lang="en-US">
                          <a:effectLst/>
                        </a:rPr>
                        <a:t>See the history of grades of my child. ​</a:t>
                      </a:r>
                      <a:endParaRPr lang="en-US">
                        <a:solidFill>
                          <a:srgbClr val="000000"/>
                        </a:solidFill>
                        <a:effectLst/>
                      </a:endParaRPr>
                    </a:p>
                  </a:txBody>
                  <a:tcPr anchor="ctr"/>
                </a:tc>
                <a:tc>
                  <a:txBody>
                    <a:bodyPr/>
                    <a:lstStyle/>
                    <a:p>
                      <a:pPr fontAlgn="base"/>
                      <a:r>
                        <a:rPr lang="en-US">
                          <a:effectLst/>
                        </a:rPr>
                        <a:t>I can see which questions my child is struggling with.​</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1346475814"/>
                  </a:ext>
                </a:extLst>
              </a:tr>
              <a:tr h="498158">
                <a:tc>
                  <a:txBody>
                    <a:bodyPr/>
                    <a:lstStyle/>
                    <a:p>
                      <a:pPr fontAlgn="base"/>
                      <a:r>
                        <a:rPr lang="en-US">
                          <a:effectLst/>
                        </a:rPr>
                        <a:t>USR13​</a:t>
                      </a:r>
                      <a:endParaRPr lang="en-US">
                        <a:solidFill>
                          <a:srgbClr val="000000"/>
                        </a:solidFill>
                        <a:effectLst/>
                      </a:endParaRPr>
                    </a:p>
                  </a:txBody>
                  <a:tcPr anchor="ctr"/>
                </a:tc>
                <a:tc>
                  <a:txBody>
                    <a:bodyPr/>
                    <a:lstStyle/>
                    <a:p>
                      <a:pPr fontAlgn="base"/>
                      <a:r>
                        <a:rPr lang="en-US">
                          <a:effectLst/>
                        </a:rPr>
                        <a:t>Working ​</a:t>
                      </a:r>
                    </a:p>
                    <a:p>
                      <a:pPr fontAlgn="base"/>
                      <a:r>
                        <a:rPr lang="en-US">
                          <a:effectLst/>
                        </a:rPr>
                        <a:t>Parent​</a:t>
                      </a:r>
                      <a:endParaRPr lang="en-US">
                        <a:solidFill>
                          <a:srgbClr val="000000"/>
                        </a:solidFill>
                        <a:effectLst/>
                      </a:endParaRPr>
                    </a:p>
                  </a:txBody>
                  <a:tcPr anchor="ctr"/>
                </a:tc>
                <a:tc>
                  <a:txBody>
                    <a:bodyPr/>
                    <a:lstStyle/>
                    <a:p>
                      <a:pPr fontAlgn="base"/>
                      <a:r>
                        <a:rPr lang="en-US">
                          <a:effectLst/>
                        </a:rPr>
                        <a:t>Get notified of possible vulnerabilities.​</a:t>
                      </a:r>
                      <a:endParaRPr lang="en-US">
                        <a:solidFill>
                          <a:srgbClr val="000000"/>
                        </a:solidFill>
                        <a:effectLst/>
                      </a:endParaRPr>
                    </a:p>
                  </a:txBody>
                  <a:tcPr anchor="ctr"/>
                </a:tc>
                <a:tc>
                  <a:txBody>
                    <a:bodyPr/>
                    <a:lstStyle/>
                    <a:p>
                      <a:pPr fontAlgn="base"/>
                      <a:r>
                        <a:rPr lang="en-US">
                          <a:effectLst/>
                        </a:rPr>
                        <a:t>I can update my password.​</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2806588310"/>
                  </a:ext>
                </a:extLst>
              </a:tr>
            </a:tbl>
          </a:graphicData>
        </a:graphic>
      </p:graphicFrame>
    </p:spTree>
    <p:extLst>
      <p:ext uri="{BB962C8B-B14F-4D97-AF65-F5344CB8AC3E}">
        <p14:creationId xmlns:p14="http://schemas.microsoft.com/office/powerpoint/2010/main" val="184786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White puzzle with one red piece">
            <a:extLst>
              <a:ext uri="{FF2B5EF4-FFF2-40B4-BE49-F238E27FC236}">
                <a16:creationId xmlns:a16="http://schemas.microsoft.com/office/drawing/2014/main" id="{B0FA431E-4BE0-4907-828A-6B0B9DB06F38}"/>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cxnSp>
        <p:nvCxnSpPr>
          <p:cNvPr id="14" name="Straight Connector 1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5B92797-506D-48ED-B818-43F142D7C4B7}"/>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r>
              <a:rPr lang="en-US" sz="8000"/>
              <a:t>Acceptance Criteria</a:t>
            </a:r>
          </a:p>
        </p:txBody>
      </p:sp>
      <p:sp>
        <p:nvSpPr>
          <p:cNvPr id="16" name="Rectangle 1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646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4">
            <a:extLst>
              <a:ext uri="{FF2B5EF4-FFF2-40B4-BE49-F238E27FC236}">
                <a16:creationId xmlns:a16="http://schemas.microsoft.com/office/drawing/2014/main" id="{D38BD592-6439-4EB3-B629-6C2E4479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10;&#10;Description automatically generated">
            <a:extLst>
              <a:ext uri="{FF2B5EF4-FFF2-40B4-BE49-F238E27FC236}">
                <a16:creationId xmlns:a16="http://schemas.microsoft.com/office/drawing/2014/main" id="{C1AB7B7B-3497-4558-883B-89D80EE93F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277" r="21841" b="-2"/>
          <a:stretch/>
        </p:blipFill>
        <p:spPr>
          <a:xfrm>
            <a:off x="2628" y="1452"/>
            <a:ext cx="4206868" cy="6330406"/>
          </a:xfrm>
          <a:prstGeom prst="rect">
            <a:avLst/>
          </a:prstGeom>
        </p:spPr>
      </p:pic>
      <p:cxnSp>
        <p:nvCxnSpPr>
          <p:cNvPr id="23" name="Straight Connector 16">
            <a:extLst>
              <a:ext uri="{FF2B5EF4-FFF2-40B4-BE49-F238E27FC236}">
                <a16:creationId xmlns:a16="http://schemas.microsoft.com/office/drawing/2014/main" id="{F265B927-6638-4D61-901B-BCEC6923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18">
            <a:extLst>
              <a:ext uri="{FF2B5EF4-FFF2-40B4-BE49-F238E27FC236}">
                <a16:creationId xmlns:a16="http://schemas.microsoft.com/office/drawing/2014/main" id="{E936E5B2-B32D-4A68-9672-F3BCD01C2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7E2A8E-E27F-4938-9358-22037CA28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AD6E98E5-8CC2-478C-9CFE-0DD1DB11ABFA}"/>
              </a:ext>
            </a:extLst>
          </p:cNvPr>
          <p:cNvSpPr txBox="1"/>
          <p:nvPr/>
        </p:nvSpPr>
        <p:spPr>
          <a:xfrm>
            <a:off x="4353698" y="1278237"/>
            <a:ext cx="78437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Acceptance Criteria for Homepage</a:t>
            </a:r>
          </a:p>
        </p:txBody>
      </p:sp>
      <p:graphicFrame>
        <p:nvGraphicFramePr>
          <p:cNvPr id="6" name="Table 6">
            <a:extLst>
              <a:ext uri="{FF2B5EF4-FFF2-40B4-BE49-F238E27FC236}">
                <a16:creationId xmlns:a16="http://schemas.microsoft.com/office/drawing/2014/main" id="{D77CF459-29F0-4063-8190-B714BD5871C1}"/>
              </a:ext>
            </a:extLst>
          </p:cNvPr>
          <p:cNvGraphicFramePr>
            <a:graphicFrameLocks noGrp="1"/>
          </p:cNvGraphicFramePr>
          <p:nvPr>
            <p:extLst>
              <p:ext uri="{D42A27DB-BD31-4B8C-83A1-F6EECF244321}">
                <p14:modId xmlns:p14="http://schemas.microsoft.com/office/powerpoint/2010/main" val="2838396014"/>
              </p:ext>
            </p:extLst>
          </p:nvPr>
        </p:nvGraphicFramePr>
        <p:xfrm>
          <a:off x="4345734" y="2260106"/>
          <a:ext cx="7633189" cy="3663986"/>
        </p:xfrm>
        <a:graphic>
          <a:graphicData uri="http://schemas.openxmlformats.org/drawingml/2006/table">
            <a:tbl>
              <a:tblPr firstRow="1" bandRow="1">
                <a:tableStyleId>{21E4AEA4-8DFA-4A89-87EB-49C32662AFE0}</a:tableStyleId>
              </a:tblPr>
              <a:tblGrid>
                <a:gridCol w="7633189">
                  <a:extLst>
                    <a:ext uri="{9D8B030D-6E8A-4147-A177-3AD203B41FA5}">
                      <a16:colId xmlns:a16="http://schemas.microsoft.com/office/drawing/2014/main" val="3540121357"/>
                    </a:ext>
                  </a:extLst>
                </a:gridCol>
              </a:tblGrid>
              <a:tr h="486565">
                <a:tc>
                  <a:txBody>
                    <a:bodyPr/>
                    <a:lstStyle/>
                    <a:p>
                      <a:r>
                        <a:rPr lang="en-US"/>
                        <a:t>                               ACCEPTANCE CRITERIA</a:t>
                      </a:r>
                    </a:p>
                  </a:txBody>
                  <a:tcPr/>
                </a:tc>
                <a:extLst>
                  <a:ext uri="{0D108BD9-81ED-4DB2-BD59-A6C34878D82A}">
                    <a16:rowId xmlns:a16="http://schemas.microsoft.com/office/drawing/2014/main" val="2679406551"/>
                  </a:ext>
                </a:extLst>
              </a:tr>
              <a:tr h="1125837">
                <a:tc>
                  <a:txBody>
                    <a:bodyPr/>
                    <a:lstStyle/>
                    <a:p>
                      <a:pPr marL="285750" indent="-285750">
                        <a:buFont typeface="Wingdings"/>
                        <a:buChar char="ü"/>
                      </a:pPr>
                      <a:r>
                        <a:rPr lang="en-US"/>
                        <a:t>The homepage of Smart Grader would display its logo with the login page.</a:t>
                      </a:r>
                    </a:p>
                  </a:txBody>
                  <a:tcPr/>
                </a:tc>
                <a:extLst>
                  <a:ext uri="{0D108BD9-81ED-4DB2-BD59-A6C34878D82A}">
                    <a16:rowId xmlns:a16="http://schemas.microsoft.com/office/drawing/2014/main" val="247457134"/>
                  </a:ext>
                </a:extLst>
              </a:tr>
              <a:tr h="901521">
                <a:tc>
                  <a:txBody>
                    <a:bodyPr/>
                    <a:lstStyle/>
                    <a:p>
                      <a:pPr marL="285750" indent="-285750" algn="l">
                        <a:buFont typeface="Wingdings"/>
                        <a:buChar char="ü"/>
                      </a:pPr>
                      <a:r>
                        <a:rPr lang="en-US" sz="1800" b="0" i="0" u="none" strike="noStrike" noProof="0">
                          <a:latin typeface="Calibri"/>
                        </a:rPr>
                        <a:t>The page would also allow different users(i.e., Student, Educators, Others) to create an account in Smart Grader.</a:t>
                      </a:r>
                    </a:p>
                  </a:txBody>
                  <a:tcPr/>
                </a:tc>
                <a:extLst>
                  <a:ext uri="{0D108BD9-81ED-4DB2-BD59-A6C34878D82A}">
                    <a16:rowId xmlns:a16="http://schemas.microsoft.com/office/drawing/2014/main" val="3147555082"/>
                  </a:ext>
                </a:extLst>
              </a:tr>
              <a:tr h="1150063">
                <a:tc>
                  <a:txBody>
                    <a:bodyPr/>
                    <a:lstStyle/>
                    <a:p>
                      <a:pPr marL="285750" lvl="0" indent="-285750" algn="l">
                        <a:lnSpc>
                          <a:spcPct val="100000"/>
                        </a:lnSpc>
                        <a:spcBef>
                          <a:spcPts val="0"/>
                        </a:spcBef>
                        <a:spcAft>
                          <a:spcPts val="0"/>
                        </a:spcAft>
                        <a:buFont typeface="Wingdings"/>
                        <a:buChar char="ü"/>
                      </a:pPr>
                      <a:r>
                        <a:rPr lang="en-US" sz="1800" b="0" i="0" u="none" strike="noStrike" noProof="0">
                          <a:latin typeface="Calibri"/>
                        </a:rPr>
                        <a:t>The login page would allow existing users to log in to the application or reset their password(if they have forgotten the password) and new users to create an account for Smart Grader.</a:t>
                      </a:r>
                      <a:endParaRPr lang="en-US"/>
                    </a:p>
                  </a:txBody>
                  <a:tcPr/>
                </a:tc>
                <a:extLst>
                  <a:ext uri="{0D108BD9-81ED-4DB2-BD59-A6C34878D82A}">
                    <a16:rowId xmlns:a16="http://schemas.microsoft.com/office/drawing/2014/main" val="1579709730"/>
                  </a:ext>
                </a:extLst>
              </a:tr>
            </a:tbl>
          </a:graphicData>
        </a:graphic>
      </p:graphicFrame>
      <p:pic>
        <p:nvPicPr>
          <p:cNvPr id="7" name="Picture 7" descr="A picture containing text&#10;&#10;Description automatically generated">
            <a:extLst>
              <a:ext uri="{FF2B5EF4-FFF2-40B4-BE49-F238E27FC236}">
                <a16:creationId xmlns:a16="http://schemas.microsoft.com/office/drawing/2014/main" id="{A0BE1729-76CD-4CAE-AC0F-377911E7B627}"/>
              </a:ext>
            </a:extLst>
          </p:cNvPr>
          <p:cNvPicPr>
            <a:picLocks noChangeAspect="1"/>
          </p:cNvPicPr>
          <p:nvPr/>
        </p:nvPicPr>
        <p:blipFill>
          <a:blip r:embed="rId4"/>
          <a:stretch>
            <a:fillRect/>
          </a:stretch>
        </p:blipFill>
        <p:spPr>
          <a:xfrm>
            <a:off x="5294184" y="3098380"/>
            <a:ext cx="1603633" cy="661239"/>
          </a:xfrm>
          <a:prstGeom prst="rect">
            <a:avLst/>
          </a:prstGeom>
        </p:spPr>
      </p:pic>
    </p:spTree>
    <p:extLst>
      <p:ext uri="{BB962C8B-B14F-4D97-AF65-F5344CB8AC3E}">
        <p14:creationId xmlns:p14="http://schemas.microsoft.com/office/powerpoint/2010/main" val="14965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4">
            <a:extLst>
              <a:ext uri="{FF2B5EF4-FFF2-40B4-BE49-F238E27FC236}">
                <a16:creationId xmlns:a16="http://schemas.microsoft.com/office/drawing/2014/main" id="{D38BD592-6439-4EB3-B629-6C2E4479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10;&#10;Description automatically generated">
            <a:extLst>
              <a:ext uri="{FF2B5EF4-FFF2-40B4-BE49-F238E27FC236}">
                <a16:creationId xmlns:a16="http://schemas.microsoft.com/office/drawing/2014/main" id="{C1AB7B7B-3497-4558-883B-89D80EE93F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277" r="21841" b="-2"/>
          <a:stretch/>
        </p:blipFill>
        <p:spPr>
          <a:xfrm>
            <a:off x="2628" y="1452"/>
            <a:ext cx="4756057" cy="6330406"/>
          </a:xfrm>
          <a:prstGeom prst="rect">
            <a:avLst/>
          </a:prstGeom>
        </p:spPr>
      </p:pic>
      <p:cxnSp>
        <p:nvCxnSpPr>
          <p:cNvPr id="23" name="Straight Connector 16">
            <a:extLst>
              <a:ext uri="{FF2B5EF4-FFF2-40B4-BE49-F238E27FC236}">
                <a16:creationId xmlns:a16="http://schemas.microsoft.com/office/drawing/2014/main" id="{F265B927-6638-4D61-901B-BCEC6923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51B1F9-35F9-4579-9288-19DAEC58B5F6}"/>
              </a:ext>
            </a:extLst>
          </p:cNvPr>
          <p:cNvSpPr txBox="1"/>
          <p:nvPr/>
        </p:nvSpPr>
        <p:spPr>
          <a:xfrm>
            <a:off x="4974769" y="2198914"/>
            <a:ext cx="6574973"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24" name="Rectangle 18">
            <a:extLst>
              <a:ext uri="{FF2B5EF4-FFF2-40B4-BE49-F238E27FC236}">
                <a16:creationId xmlns:a16="http://schemas.microsoft.com/office/drawing/2014/main" id="{E936E5B2-B32D-4A68-9672-F3BCD01C2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7E2A8E-E27F-4938-9358-22037CA28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2CC1722-5905-460A-A515-4E4C1A97C632}"/>
              </a:ext>
            </a:extLst>
          </p:cNvPr>
          <p:cNvSpPr txBox="1"/>
          <p:nvPr/>
        </p:nvSpPr>
        <p:spPr>
          <a:xfrm>
            <a:off x="5232400" y="1264507"/>
            <a:ext cx="65326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Acceptance for Input Page</a:t>
            </a:r>
          </a:p>
        </p:txBody>
      </p:sp>
      <p:graphicFrame>
        <p:nvGraphicFramePr>
          <p:cNvPr id="6" name="Table 6">
            <a:extLst>
              <a:ext uri="{FF2B5EF4-FFF2-40B4-BE49-F238E27FC236}">
                <a16:creationId xmlns:a16="http://schemas.microsoft.com/office/drawing/2014/main" id="{C77699AC-4A0C-43F0-A4F8-ACECC184D36B}"/>
              </a:ext>
            </a:extLst>
          </p:cNvPr>
          <p:cNvGraphicFramePr>
            <a:graphicFrameLocks noGrp="1"/>
          </p:cNvGraphicFramePr>
          <p:nvPr>
            <p:extLst>
              <p:ext uri="{D42A27DB-BD31-4B8C-83A1-F6EECF244321}">
                <p14:modId xmlns:p14="http://schemas.microsoft.com/office/powerpoint/2010/main" val="3868828045"/>
              </p:ext>
            </p:extLst>
          </p:nvPr>
        </p:nvGraphicFramePr>
        <p:xfrm>
          <a:off x="4853459" y="2244810"/>
          <a:ext cx="7180087" cy="4149937"/>
        </p:xfrm>
        <a:graphic>
          <a:graphicData uri="http://schemas.openxmlformats.org/drawingml/2006/table">
            <a:tbl>
              <a:tblPr firstRow="1" bandRow="1">
                <a:tableStyleId>{21E4AEA4-8DFA-4A89-87EB-49C32662AFE0}</a:tableStyleId>
              </a:tblPr>
              <a:tblGrid>
                <a:gridCol w="7180087">
                  <a:extLst>
                    <a:ext uri="{9D8B030D-6E8A-4147-A177-3AD203B41FA5}">
                      <a16:colId xmlns:a16="http://schemas.microsoft.com/office/drawing/2014/main" val="3556839460"/>
                    </a:ext>
                  </a:extLst>
                </a:gridCol>
              </a:tblGrid>
              <a:tr h="492337">
                <a:tc>
                  <a:txBody>
                    <a:bodyPr/>
                    <a:lstStyle/>
                    <a:p>
                      <a:r>
                        <a:rPr lang="en-US"/>
                        <a:t>                                  ACCEPTANCE CRITERIA</a:t>
                      </a:r>
                    </a:p>
                  </a:txBody>
                  <a:tcPr/>
                </a:tc>
                <a:extLst>
                  <a:ext uri="{0D108BD9-81ED-4DB2-BD59-A6C34878D82A}">
                    <a16:rowId xmlns:a16="http://schemas.microsoft.com/office/drawing/2014/main" val="1293300593"/>
                  </a:ext>
                </a:extLst>
              </a:tr>
              <a:tr h="598788">
                <a:tc>
                  <a:txBody>
                    <a:bodyPr/>
                    <a:lstStyle/>
                    <a:p>
                      <a:pPr marL="285750" indent="-285750">
                        <a:buFont typeface="Wingdings"/>
                        <a:buChar char="ü"/>
                      </a:pPr>
                      <a:r>
                        <a:rPr lang="en-US" sz="1800" b="0" i="0" u="none" strike="noStrike" noProof="0">
                          <a:latin typeface="Calibri"/>
                        </a:rPr>
                        <a:t>After the users have logged in to the Smart grader, they would be allowed to perform various tasks based on their account type.</a:t>
                      </a:r>
                    </a:p>
                  </a:txBody>
                  <a:tcPr/>
                </a:tc>
                <a:extLst>
                  <a:ext uri="{0D108BD9-81ED-4DB2-BD59-A6C34878D82A}">
                    <a16:rowId xmlns:a16="http://schemas.microsoft.com/office/drawing/2014/main" val="835283983"/>
                  </a:ext>
                </a:extLst>
              </a:tr>
              <a:tr h="1104432">
                <a:tc>
                  <a:txBody>
                    <a:bodyPr/>
                    <a:lstStyle/>
                    <a:p>
                      <a:pPr marL="285750" indent="-285750">
                        <a:buFont typeface="Wingdings"/>
                        <a:buChar char="ü"/>
                      </a:pPr>
                      <a:r>
                        <a:rPr lang="en-US" sz="1800" b="0" i="0" u="none" strike="noStrike" noProof="0">
                          <a:latin typeface="Calibri"/>
                        </a:rPr>
                        <a:t>Teachers would be able to insert the questions for the assignment and upload the pdf/file related to the context of the questions. They would also type in the answers to the question to allow Smart grader to grade their responses based on that.</a:t>
                      </a:r>
                    </a:p>
                  </a:txBody>
                  <a:tcPr/>
                </a:tc>
                <a:extLst>
                  <a:ext uri="{0D108BD9-81ED-4DB2-BD59-A6C34878D82A}">
                    <a16:rowId xmlns:a16="http://schemas.microsoft.com/office/drawing/2014/main" val="45726093"/>
                  </a:ext>
                </a:extLst>
              </a:tr>
              <a:tr h="1104432">
                <a:tc>
                  <a:txBody>
                    <a:bodyPr/>
                    <a:lstStyle/>
                    <a:p>
                      <a:pPr marL="285750" indent="-285750">
                        <a:buFont typeface="Wingdings"/>
                        <a:buChar char="ü"/>
                      </a:pPr>
                      <a:r>
                        <a:rPr lang="en-US" sz="1800" b="0" i="0" u="none" strike="noStrike" noProof="0">
                          <a:latin typeface="Calibri"/>
                        </a:rPr>
                        <a:t>Students would be able to open the new assignments posted by their teachers, and they can either solve them by themselves or request for 'take me to the text,' which would direct them to the page where they would most probably find the answers to their question.</a:t>
                      </a:r>
                    </a:p>
                  </a:txBody>
                  <a:tcPr/>
                </a:tc>
                <a:extLst>
                  <a:ext uri="{0D108BD9-81ED-4DB2-BD59-A6C34878D82A}">
                    <a16:rowId xmlns:a16="http://schemas.microsoft.com/office/drawing/2014/main" val="3078178746"/>
                  </a:ext>
                </a:extLst>
              </a:tr>
              <a:tr h="598788">
                <a:tc>
                  <a:txBody>
                    <a:bodyPr/>
                    <a:lstStyle/>
                    <a:p>
                      <a:pPr marL="285750" indent="-285750">
                        <a:buFont typeface="Wingdings"/>
                        <a:buChar char="ü"/>
                      </a:pPr>
                      <a:r>
                        <a:rPr lang="en-US" sz="1800" b="0" i="0" u="none" strike="noStrike" noProof="0">
                          <a:latin typeface="Calibri"/>
                        </a:rPr>
                        <a:t>Parents/heads of a department can give the children/students' names, search for their graded test papers, and go through them.</a:t>
                      </a:r>
                    </a:p>
                  </a:txBody>
                  <a:tcPr/>
                </a:tc>
                <a:extLst>
                  <a:ext uri="{0D108BD9-81ED-4DB2-BD59-A6C34878D82A}">
                    <a16:rowId xmlns:a16="http://schemas.microsoft.com/office/drawing/2014/main" val="2023019862"/>
                  </a:ext>
                </a:extLst>
              </a:tr>
            </a:tbl>
          </a:graphicData>
        </a:graphic>
      </p:graphicFrame>
    </p:spTree>
    <p:extLst>
      <p:ext uri="{BB962C8B-B14F-4D97-AF65-F5344CB8AC3E}">
        <p14:creationId xmlns:p14="http://schemas.microsoft.com/office/powerpoint/2010/main" val="260726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4">
            <a:extLst>
              <a:ext uri="{FF2B5EF4-FFF2-40B4-BE49-F238E27FC236}">
                <a16:creationId xmlns:a16="http://schemas.microsoft.com/office/drawing/2014/main" id="{D38BD592-6439-4EB3-B629-6C2E4479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10;&#10;Description automatically generated">
            <a:extLst>
              <a:ext uri="{FF2B5EF4-FFF2-40B4-BE49-F238E27FC236}">
                <a16:creationId xmlns:a16="http://schemas.microsoft.com/office/drawing/2014/main" id="{C1AB7B7B-3497-4558-883B-89D80EE93F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277" r="21841" b="-2"/>
          <a:stretch/>
        </p:blipFill>
        <p:spPr>
          <a:xfrm>
            <a:off x="2628" y="1452"/>
            <a:ext cx="4756057" cy="6330406"/>
          </a:xfrm>
          <a:prstGeom prst="rect">
            <a:avLst/>
          </a:prstGeom>
        </p:spPr>
      </p:pic>
      <p:cxnSp>
        <p:nvCxnSpPr>
          <p:cNvPr id="23" name="Straight Connector 16">
            <a:extLst>
              <a:ext uri="{FF2B5EF4-FFF2-40B4-BE49-F238E27FC236}">
                <a16:creationId xmlns:a16="http://schemas.microsoft.com/office/drawing/2014/main" id="{F265B927-6638-4D61-901B-BCEC6923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51B1F9-35F9-4579-9288-19DAEC58B5F6}"/>
              </a:ext>
            </a:extLst>
          </p:cNvPr>
          <p:cNvSpPr txBox="1"/>
          <p:nvPr/>
        </p:nvSpPr>
        <p:spPr>
          <a:xfrm>
            <a:off x="4974769" y="2198914"/>
            <a:ext cx="6574973"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24" name="Rectangle 18">
            <a:extLst>
              <a:ext uri="{FF2B5EF4-FFF2-40B4-BE49-F238E27FC236}">
                <a16:creationId xmlns:a16="http://schemas.microsoft.com/office/drawing/2014/main" id="{E936E5B2-B32D-4A68-9672-F3BCD01C2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7E2A8E-E27F-4938-9358-22037CA28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0FE67BA3-7997-402F-8E27-D2FAAEEFC777}"/>
              </a:ext>
            </a:extLst>
          </p:cNvPr>
          <p:cNvGraphicFramePr>
            <a:graphicFrameLocks noGrp="1"/>
          </p:cNvGraphicFramePr>
          <p:nvPr>
            <p:extLst>
              <p:ext uri="{D42A27DB-BD31-4B8C-83A1-F6EECF244321}">
                <p14:modId xmlns:p14="http://schemas.microsoft.com/office/powerpoint/2010/main" val="420597006"/>
              </p:ext>
            </p:extLst>
          </p:nvPr>
        </p:nvGraphicFramePr>
        <p:xfrm>
          <a:off x="4880919" y="2588054"/>
          <a:ext cx="7166358" cy="3569663"/>
        </p:xfrm>
        <a:graphic>
          <a:graphicData uri="http://schemas.openxmlformats.org/drawingml/2006/table">
            <a:tbl>
              <a:tblPr firstRow="1" bandRow="1">
                <a:tableStyleId>{21E4AEA4-8DFA-4A89-87EB-49C32662AFE0}</a:tableStyleId>
              </a:tblPr>
              <a:tblGrid>
                <a:gridCol w="7166358">
                  <a:extLst>
                    <a:ext uri="{9D8B030D-6E8A-4147-A177-3AD203B41FA5}">
                      <a16:colId xmlns:a16="http://schemas.microsoft.com/office/drawing/2014/main" val="954037356"/>
                    </a:ext>
                  </a:extLst>
                </a:gridCol>
              </a:tblGrid>
              <a:tr h="713933">
                <a:tc>
                  <a:txBody>
                    <a:bodyPr/>
                    <a:lstStyle/>
                    <a:p>
                      <a:r>
                        <a:rPr lang="en-US"/>
                        <a:t>                                    ACCEPTANCE CRITERIA</a:t>
                      </a:r>
                    </a:p>
                  </a:txBody>
                  <a:tcPr/>
                </a:tc>
                <a:extLst>
                  <a:ext uri="{0D108BD9-81ED-4DB2-BD59-A6C34878D82A}">
                    <a16:rowId xmlns:a16="http://schemas.microsoft.com/office/drawing/2014/main" val="2875701210"/>
                  </a:ext>
                </a:extLst>
              </a:tr>
              <a:tr h="951910">
                <a:tc>
                  <a:txBody>
                    <a:bodyPr/>
                    <a:lstStyle/>
                    <a:p>
                      <a:pPr marL="285750" indent="-285750">
                        <a:buFont typeface="Wingdings"/>
                        <a:buChar char="ü"/>
                      </a:pPr>
                      <a:r>
                        <a:rPr lang="en-US"/>
                        <a:t>Teachers can also review any student's assignment by searching by their name.</a:t>
                      </a:r>
                    </a:p>
                  </a:txBody>
                  <a:tcPr/>
                </a:tc>
                <a:extLst>
                  <a:ext uri="{0D108BD9-81ED-4DB2-BD59-A6C34878D82A}">
                    <a16:rowId xmlns:a16="http://schemas.microsoft.com/office/drawing/2014/main" val="404285962"/>
                  </a:ext>
                </a:extLst>
              </a:tr>
              <a:tr h="951910">
                <a:tc>
                  <a:txBody>
                    <a:bodyPr/>
                    <a:lstStyle/>
                    <a:p>
                      <a:pPr marL="285750" indent="-285750">
                        <a:buFont typeface="Wingdings"/>
                        <a:buChar char="ü"/>
                      </a:pPr>
                      <a:r>
                        <a:rPr lang="en-US"/>
                        <a:t>Students would not be able to review any other student's assignment but can check their previous grades and progress.</a:t>
                      </a:r>
                    </a:p>
                  </a:txBody>
                  <a:tcPr/>
                </a:tc>
                <a:extLst>
                  <a:ext uri="{0D108BD9-81ED-4DB2-BD59-A6C34878D82A}">
                    <a16:rowId xmlns:a16="http://schemas.microsoft.com/office/drawing/2014/main" val="210294908"/>
                  </a:ext>
                </a:extLst>
              </a:tr>
              <a:tr h="951910">
                <a:tc>
                  <a:txBody>
                    <a:bodyPr/>
                    <a:lstStyle/>
                    <a:p>
                      <a:pPr marL="285750" indent="-285750">
                        <a:buFont typeface="Wingdings"/>
                        <a:buChar char="ü"/>
                      </a:pPr>
                      <a:r>
                        <a:rPr lang="en-US"/>
                        <a:t>Teachers will be able to upload any textbook pdf or notes for their students to refer for the assignment.</a:t>
                      </a:r>
                    </a:p>
                  </a:txBody>
                  <a:tcPr/>
                </a:tc>
                <a:extLst>
                  <a:ext uri="{0D108BD9-81ED-4DB2-BD59-A6C34878D82A}">
                    <a16:rowId xmlns:a16="http://schemas.microsoft.com/office/drawing/2014/main" val="154449175"/>
                  </a:ext>
                </a:extLst>
              </a:tr>
            </a:tbl>
          </a:graphicData>
        </a:graphic>
      </p:graphicFrame>
      <p:sp>
        <p:nvSpPr>
          <p:cNvPr id="5" name="TextBox 4">
            <a:extLst>
              <a:ext uri="{FF2B5EF4-FFF2-40B4-BE49-F238E27FC236}">
                <a16:creationId xmlns:a16="http://schemas.microsoft.com/office/drawing/2014/main" id="{0797A71B-1A47-47CE-B0E0-A1D8EAD49BFF}"/>
              </a:ext>
            </a:extLst>
          </p:cNvPr>
          <p:cNvSpPr txBox="1"/>
          <p:nvPr/>
        </p:nvSpPr>
        <p:spPr>
          <a:xfrm>
            <a:off x="5177481" y="1285101"/>
            <a:ext cx="58323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Acceptance for Input Page</a:t>
            </a:r>
          </a:p>
        </p:txBody>
      </p:sp>
    </p:spTree>
    <p:extLst>
      <p:ext uri="{BB962C8B-B14F-4D97-AF65-F5344CB8AC3E}">
        <p14:creationId xmlns:p14="http://schemas.microsoft.com/office/powerpoint/2010/main" val="240090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4">
            <a:extLst>
              <a:ext uri="{FF2B5EF4-FFF2-40B4-BE49-F238E27FC236}">
                <a16:creationId xmlns:a16="http://schemas.microsoft.com/office/drawing/2014/main" id="{D38BD592-6439-4EB3-B629-6C2E4479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10;&#10;Description automatically generated">
            <a:extLst>
              <a:ext uri="{FF2B5EF4-FFF2-40B4-BE49-F238E27FC236}">
                <a16:creationId xmlns:a16="http://schemas.microsoft.com/office/drawing/2014/main" id="{C1AB7B7B-3497-4558-883B-89D80EE93F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277" r="21841" b="-2"/>
          <a:stretch/>
        </p:blipFill>
        <p:spPr>
          <a:xfrm>
            <a:off x="2628" y="1452"/>
            <a:ext cx="4756057" cy="6330406"/>
          </a:xfrm>
          <a:prstGeom prst="rect">
            <a:avLst/>
          </a:prstGeom>
        </p:spPr>
      </p:pic>
      <p:cxnSp>
        <p:nvCxnSpPr>
          <p:cNvPr id="23" name="Straight Connector 16">
            <a:extLst>
              <a:ext uri="{FF2B5EF4-FFF2-40B4-BE49-F238E27FC236}">
                <a16:creationId xmlns:a16="http://schemas.microsoft.com/office/drawing/2014/main" id="{F265B927-6638-4D61-901B-BCEC6923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51B1F9-35F9-4579-9288-19DAEC58B5F6}"/>
              </a:ext>
            </a:extLst>
          </p:cNvPr>
          <p:cNvSpPr txBox="1"/>
          <p:nvPr/>
        </p:nvSpPr>
        <p:spPr>
          <a:xfrm>
            <a:off x="4974769" y="2198914"/>
            <a:ext cx="6574973"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24" name="Rectangle 18">
            <a:extLst>
              <a:ext uri="{FF2B5EF4-FFF2-40B4-BE49-F238E27FC236}">
                <a16:creationId xmlns:a16="http://schemas.microsoft.com/office/drawing/2014/main" id="{E936E5B2-B32D-4A68-9672-F3BCD01C2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7E2A8E-E27F-4938-9358-22037CA28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6CD41839-5714-43AA-ABCE-B0E9DA3B065F}"/>
              </a:ext>
            </a:extLst>
          </p:cNvPr>
          <p:cNvGraphicFramePr>
            <a:graphicFrameLocks noGrp="1"/>
          </p:cNvGraphicFramePr>
          <p:nvPr>
            <p:extLst>
              <p:ext uri="{D42A27DB-BD31-4B8C-83A1-F6EECF244321}">
                <p14:modId xmlns:p14="http://schemas.microsoft.com/office/powerpoint/2010/main" val="2477156470"/>
              </p:ext>
            </p:extLst>
          </p:nvPr>
        </p:nvGraphicFramePr>
        <p:xfrm>
          <a:off x="4908378" y="2258541"/>
          <a:ext cx="7083978" cy="4039097"/>
        </p:xfrm>
        <a:graphic>
          <a:graphicData uri="http://schemas.openxmlformats.org/drawingml/2006/table">
            <a:tbl>
              <a:tblPr firstRow="1" bandRow="1">
                <a:tableStyleId>{21E4AEA4-8DFA-4A89-87EB-49C32662AFE0}</a:tableStyleId>
              </a:tblPr>
              <a:tblGrid>
                <a:gridCol w="7083978">
                  <a:extLst>
                    <a:ext uri="{9D8B030D-6E8A-4147-A177-3AD203B41FA5}">
                      <a16:colId xmlns:a16="http://schemas.microsoft.com/office/drawing/2014/main" val="4037027195"/>
                    </a:ext>
                  </a:extLst>
                </a:gridCol>
              </a:tblGrid>
              <a:tr h="520711">
                <a:tc>
                  <a:txBody>
                    <a:bodyPr/>
                    <a:lstStyle/>
                    <a:p>
                      <a:pPr marL="0" indent="0">
                        <a:buNone/>
                      </a:pPr>
                      <a:r>
                        <a:rPr lang="en-US"/>
                        <a:t>                                   ACCEPTANCE CRITERIA</a:t>
                      </a:r>
                    </a:p>
                  </a:txBody>
                  <a:tcPr/>
                </a:tc>
                <a:extLst>
                  <a:ext uri="{0D108BD9-81ED-4DB2-BD59-A6C34878D82A}">
                    <a16:rowId xmlns:a16="http://schemas.microsoft.com/office/drawing/2014/main" val="2034585344"/>
                  </a:ext>
                </a:extLst>
              </a:tr>
              <a:tr h="1108180">
                <a:tc>
                  <a:txBody>
                    <a:bodyPr/>
                    <a:lstStyle/>
                    <a:p>
                      <a:pPr marL="285750" indent="-285750">
                        <a:buFont typeface="Wingdings"/>
                        <a:buChar char="ü"/>
                      </a:pPr>
                      <a:r>
                        <a:rPr lang="en-US"/>
                        <a:t>Teachers would be able to receive a notification once a student has submitted the answers for the assignment with the grades imputed by Smart Grader. They can then verify(if required) and send it to the student.</a:t>
                      </a:r>
                    </a:p>
                  </a:txBody>
                  <a:tcPr/>
                </a:tc>
                <a:extLst>
                  <a:ext uri="{0D108BD9-81ED-4DB2-BD59-A6C34878D82A}">
                    <a16:rowId xmlns:a16="http://schemas.microsoft.com/office/drawing/2014/main" val="1144868172"/>
                  </a:ext>
                </a:extLst>
              </a:tr>
              <a:tr h="707633">
                <a:tc>
                  <a:txBody>
                    <a:bodyPr/>
                    <a:lstStyle/>
                    <a:p>
                      <a:pPr marL="285750" indent="-285750">
                        <a:buFont typeface="Wingdings"/>
                        <a:buChar char="ü"/>
                      </a:pPr>
                      <a:r>
                        <a:rPr lang="en-US"/>
                        <a:t>Students would be able to solve the questions quickly and would also get notification once the teacher has sent them the grades.</a:t>
                      </a:r>
                    </a:p>
                  </a:txBody>
                  <a:tcPr/>
                </a:tc>
                <a:extLst>
                  <a:ext uri="{0D108BD9-81ED-4DB2-BD59-A6C34878D82A}">
                    <a16:rowId xmlns:a16="http://schemas.microsoft.com/office/drawing/2014/main" val="725839098"/>
                  </a:ext>
                </a:extLst>
              </a:tr>
              <a:tr h="707633">
                <a:tc>
                  <a:txBody>
                    <a:bodyPr/>
                    <a:lstStyle/>
                    <a:p>
                      <a:pPr marL="285750" indent="-285750">
                        <a:buFont typeface="Wingdings"/>
                        <a:buChar char="ü"/>
                      </a:pPr>
                      <a:r>
                        <a:rPr lang="en-US"/>
                        <a:t>Parents will get notification once their children have received any new grades from any assignments posted through Smart Grader.</a:t>
                      </a:r>
                    </a:p>
                  </a:txBody>
                  <a:tcPr/>
                </a:tc>
                <a:extLst>
                  <a:ext uri="{0D108BD9-81ED-4DB2-BD59-A6C34878D82A}">
                    <a16:rowId xmlns:a16="http://schemas.microsoft.com/office/drawing/2014/main" val="2326561845"/>
                  </a:ext>
                </a:extLst>
              </a:tr>
              <a:tr h="854500">
                <a:tc>
                  <a:txBody>
                    <a:bodyPr/>
                    <a:lstStyle/>
                    <a:p>
                      <a:pPr marL="285750" indent="-285750">
                        <a:buFont typeface="Wingdings"/>
                        <a:buChar char="ü"/>
                      </a:pPr>
                      <a:r>
                        <a:rPr lang="en-US"/>
                        <a:t>Once the grading is done, head of any dept. Can review the grading system as well as the level of questions posted by teachers by searching for any student's  academic report.</a:t>
                      </a:r>
                    </a:p>
                  </a:txBody>
                  <a:tcPr/>
                </a:tc>
                <a:extLst>
                  <a:ext uri="{0D108BD9-81ED-4DB2-BD59-A6C34878D82A}">
                    <a16:rowId xmlns:a16="http://schemas.microsoft.com/office/drawing/2014/main" val="803289173"/>
                  </a:ext>
                </a:extLst>
              </a:tr>
            </a:tbl>
          </a:graphicData>
        </a:graphic>
      </p:graphicFrame>
      <p:sp>
        <p:nvSpPr>
          <p:cNvPr id="5" name="TextBox 4">
            <a:extLst>
              <a:ext uri="{FF2B5EF4-FFF2-40B4-BE49-F238E27FC236}">
                <a16:creationId xmlns:a16="http://schemas.microsoft.com/office/drawing/2014/main" id="{B673AA0C-8C67-4DFF-9056-85CEAF6DAD7E}"/>
              </a:ext>
            </a:extLst>
          </p:cNvPr>
          <p:cNvSpPr txBox="1"/>
          <p:nvPr/>
        </p:nvSpPr>
        <p:spPr>
          <a:xfrm>
            <a:off x="5156886" y="1271372"/>
            <a:ext cx="59010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Acceptance for Result Page</a:t>
            </a:r>
          </a:p>
        </p:txBody>
      </p:sp>
    </p:spTree>
    <p:extLst>
      <p:ext uri="{BB962C8B-B14F-4D97-AF65-F5344CB8AC3E}">
        <p14:creationId xmlns:p14="http://schemas.microsoft.com/office/powerpoint/2010/main" val="84196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4">
            <a:extLst>
              <a:ext uri="{FF2B5EF4-FFF2-40B4-BE49-F238E27FC236}">
                <a16:creationId xmlns:a16="http://schemas.microsoft.com/office/drawing/2014/main" id="{D38BD592-6439-4EB3-B629-6C2E4479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10;&#10;Description automatically generated">
            <a:extLst>
              <a:ext uri="{FF2B5EF4-FFF2-40B4-BE49-F238E27FC236}">
                <a16:creationId xmlns:a16="http://schemas.microsoft.com/office/drawing/2014/main" id="{C1AB7B7B-3497-4558-883B-89D80EE93F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277" r="21841" b="-2"/>
          <a:stretch/>
        </p:blipFill>
        <p:spPr>
          <a:xfrm>
            <a:off x="2628" y="1452"/>
            <a:ext cx="4756057" cy="6330406"/>
          </a:xfrm>
          <a:prstGeom prst="rect">
            <a:avLst/>
          </a:prstGeom>
        </p:spPr>
      </p:pic>
      <p:cxnSp>
        <p:nvCxnSpPr>
          <p:cNvPr id="23" name="Straight Connector 16">
            <a:extLst>
              <a:ext uri="{FF2B5EF4-FFF2-40B4-BE49-F238E27FC236}">
                <a16:creationId xmlns:a16="http://schemas.microsoft.com/office/drawing/2014/main" id="{F265B927-6638-4D61-901B-BCEC6923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51B1F9-35F9-4579-9288-19DAEC58B5F6}"/>
              </a:ext>
            </a:extLst>
          </p:cNvPr>
          <p:cNvSpPr txBox="1"/>
          <p:nvPr/>
        </p:nvSpPr>
        <p:spPr>
          <a:xfrm>
            <a:off x="4974769" y="2198914"/>
            <a:ext cx="6574973" cy="367018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24" name="Rectangle 18">
            <a:extLst>
              <a:ext uri="{FF2B5EF4-FFF2-40B4-BE49-F238E27FC236}">
                <a16:creationId xmlns:a16="http://schemas.microsoft.com/office/drawing/2014/main" id="{E936E5B2-B32D-4A68-9672-F3BCD01C2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7E2A8E-E27F-4938-9358-22037CA28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7CFA1189-F92F-442C-B62D-5221F396CF3F}"/>
              </a:ext>
            </a:extLst>
          </p:cNvPr>
          <p:cNvGraphicFramePr>
            <a:graphicFrameLocks noGrp="1"/>
          </p:cNvGraphicFramePr>
          <p:nvPr>
            <p:extLst>
              <p:ext uri="{D42A27DB-BD31-4B8C-83A1-F6EECF244321}">
                <p14:modId xmlns:p14="http://schemas.microsoft.com/office/powerpoint/2010/main" val="3659147843"/>
              </p:ext>
            </p:extLst>
          </p:nvPr>
        </p:nvGraphicFramePr>
        <p:xfrm>
          <a:off x="5031946" y="2450756"/>
          <a:ext cx="6891760" cy="3693253"/>
        </p:xfrm>
        <a:graphic>
          <a:graphicData uri="http://schemas.openxmlformats.org/drawingml/2006/table">
            <a:tbl>
              <a:tblPr firstRow="1" bandRow="1">
                <a:tableStyleId>{21E4AEA4-8DFA-4A89-87EB-49C32662AFE0}</a:tableStyleId>
              </a:tblPr>
              <a:tblGrid>
                <a:gridCol w="6891760">
                  <a:extLst>
                    <a:ext uri="{9D8B030D-6E8A-4147-A177-3AD203B41FA5}">
                      <a16:colId xmlns:a16="http://schemas.microsoft.com/office/drawing/2014/main" val="842996911"/>
                    </a:ext>
                  </a:extLst>
                </a:gridCol>
              </a:tblGrid>
              <a:tr h="766524">
                <a:tc>
                  <a:txBody>
                    <a:bodyPr/>
                    <a:lstStyle/>
                    <a:p>
                      <a:r>
                        <a:rPr lang="en-US"/>
                        <a:t>                                 ACCEPTANCE CRITERIA</a:t>
                      </a:r>
                    </a:p>
                  </a:txBody>
                  <a:tcPr/>
                </a:tc>
                <a:extLst>
                  <a:ext uri="{0D108BD9-81ED-4DB2-BD59-A6C34878D82A}">
                    <a16:rowId xmlns:a16="http://schemas.microsoft.com/office/drawing/2014/main" val="336838309"/>
                  </a:ext>
                </a:extLst>
              </a:tr>
              <a:tr h="1059197">
                <a:tc>
                  <a:txBody>
                    <a:bodyPr/>
                    <a:lstStyle/>
                    <a:p>
                      <a:pPr marL="285750" indent="-285750">
                        <a:buFont typeface="Wingdings"/>
                        <a:buChar char="ü"/>
                      </a:pPr>
                      <a:r>
                        <a:rPr lang="en-US"/>
                        <a:t>Teachers can review any student's performance by using 'Generate Report' for the student.</a:t>
                      </a:r>
                    </a:p>
                  </a:txBody>
                  <a:tcPr/>
                </a:tc>
                <a:extLst>
                  <a:ext uri="{0D108BD9-81ED-4DB2-BD59-A6C34878D82A}">
                    <a16:rowId xmlns:a16="http://schemas.microsoft.com/office/drawing/2014/main" val="3506196883"/>
                  </a:ext>
                </a:extLst>
              </a:tr>
              <a:tr h="1059197">
                <a:tc>
                  <a:txBody>
                    <a:bodyPr/>
                    <a:lstStyle/>
                    <a:p>
                      <a:pPr marL="285750" indent="-285750">
                        <a:buFont typeface="Wingdings"/>
                        <a:buChar char="ü"/>
                      </a:pPr>
                      <a:r>
                        <a:rPr lang="en-US"/>
                        <a:t>Parents can keep a track of their children's progress by reviewing earlier assignments answered by their children.</a:t>
                      </a:r>
                    </a:p>
                  </a:txBody>
                  <a:tcPr/>
                </a:tc>
                <a:extLst>
                  <a:ext uri="{0D108BD9-81ED-4DB2-BD59-A6C34878D82A}">
                    <a16:rowId xmlns:a16="http://schemas.microsoft.com/office/drawing/2014/main" val="4021686560"/>
                  </a:ext>
                </a:extLst>
              </a:tr>
              <a:tr h="808335">
                <a:tc>
                  <a:txBody>
                    <a:bodyPr/>
                    <a:lstStyle/>
                    <a:p>
                      <a:pPr marL="285750" indent="-285750">
                        <a:buFont typeface="Wingdings"/>
                        <a:buChar char="ü"/>
                      </a:pPr>
                      <a:r>
                        <a:rPr lang="en-US"/>
                        <a:t>Students can keep track of their earlier performances and can get all the documents posted by their teacher for further studies.</a:t>
                      </a:r>
                    </a:p>
                  </a:txBody>
                  <a:tcPr/>
                </a:tc>
                <a:extLst>
                  <a:ext uri="{0D108BD9-81ED-4DB2-BD59-A6C34878D82A}">
                    <a16:rowId xmlns:a16="http://schemas.microsoft.com/office/drawing/2014/main" val="1365091231"/>
                  </a:ext>
                </a:extLst>
              </a:tr>
            </a:tbl>
          </a:graphicData>
        </a:graphic>
      </p:graphicFrame>
      <p:sp>
        <p:nvSpPr>
          <p:cNvPr id="5" name="TextBox 4">
            <a:extLst>
              <a:ext uri="{FF2B5EF4-FFF2-40B4-BE49-F238E27FC236}">
                <a16:creationId xmlns:a16="http://schemas.microsoft.com/office/drawing/2014/main" id="{56022FA4-56B8-44A0-B1E0-E774DB62CEF6}"/>
              </a:ext>
            </a:extLst>
          </p:cNvPr>
          <p:cNvSpPr txBox="1"/>
          <p:nvPr/>
        </p:nvSpPr>
        <p:spPr>
          <a:xfrm>
            <a:off x="5136292" y="1346885"/>
            <a:ext cx="60246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Acceptance for Result Page</a:t>
            </a:r>
          </a:p>
        </p:txBody>
      </p:sp>
    </p:spTree>
    <p:extLst>
      <p:ext uri="{BB962C8B-B14F-4D97-AF65-F5344CB8AC3E}">
        <p14:creationId xmlns:p14="http://schemas.microsoft.com/office/powerpoint/2010/main" val="415500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Royalty-Free photo: Close shot of maroon pencil on white ...">
            <a:extLst>
              <a:ext uri="{FF2B5EF4-FFF2-40B4-BE49-F238E27FC236}">
                <a16:creationId xmlns:a16="http://schemas.microsoft.com/office/drawing/2014/main" id="{D2F99658-2050-465C-8865-4346D6A50827}"/>
              </a:ext>
            </a:extLst>
          </p:cNvPr>
          <p:cNvPicPr>
            <a:picLocks noChangeAspect="1"/>
          </p:cNvPicPr>
          <p:nvPr/>
        </p:nvPicPr>
        <p:blipFill rotWithShape="1">
          <a:blip r:embed="rId2">
            <a:alphaModFix amt="35000"/>
          </a:blip>
          <a:srcRect t="7987" b="35763"/>
          <a:stretch/>
        </p:blipFill>
        <p:spPr>
          <a:xfrm>
            <a:off x="20" y="10"/>
            <a:ext cx="12191980" cy="6857990"/>
          </a:xfrm>
          <a:prstGeom prst="rect">
            <a:avLst/>
          </a:prstGeom>
        </p:spPr>
      </p:pic>
      <p:cxnSp>
        <p:nvCxnSpPr>
          <p:cNvPr id="15" name="Straight Connector 14">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29037A-FF00-4A8B-A68F-324561CD7FAE}"/>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r>
              <a:rPr lang="en-US" sz="8000"/>
              <a:t>Mock-up Design</a:t>
            </a:r>
          </a:p>
        </p:txBody>
      </p:sp>
      <p:sp>
        <p:nvSpPr>
          <p:cNvPr id="17" name="Rectangle 16">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561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esk with technical drawings, pencil and tools">
            <a:extLst>
              <a:ext uri="{FF2B5EF4-FFF2-40B4-BE49-F238E27FC236}">
                <a16:creationId xmlns:a16="http://schemas.microsoft.com/office/drawing/2014/main" id="{BF9F1E6A-1830-4207-BEE7-9924B4E21E0C}"/>
              </a:ext>
            </a:extLst>
          </p:cNvPr>
          <p:cNvPicPr>
            <a:picLocks noChangeAspect="1"/>
          </p:cNvPicPr>
          <p:nvPr/>
        </p:nvPicPr>
        <p:blipFill rotWithShape="1">
          <a:blip r:embed="rId2">
            <a:duotone>
              <a:prstClr val="black"/>
              <a:schemeClr val="accent6">
                <a:tint val="45000"/>
                <a:satMod val="400000"/>
              </a:schemeClr>
            </a:duotone>
            <a:alphaModFix amt="25000"/>
          </a:blip>
          <a:srcRect t="4945" r="-2" b="10657"/>
          <a:stretch/>
        </p:blipFill>
        <p:spPr>
          <a:xfrm>
            <a:off x="1" y="7102"/>
            <a:ext cx="12192000" cy="6858001"/>
          </a:xfrm>
          <a:prstGeom prst="rect">
            <a:avLst/>
          </a:prstGeom>
        </p:spPr>
      </p:pic>
      <p:cxnSp>
        <p:nvCxnSpPr>
          <p:cNvPr id="14" name="Straight Connector 13">
            <a:extLst>
              <a:ext uri="{FF2B5EF4-FFF2-40B4-BE49-F238E27FC236}">
                <a16:creationId xmlns:a16="http://schemas.microsoft.com/office/drawing/2014/main" id="{D33C3D4D-5A26-46C2-A743-AF44F4B2E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D2E3E2-06DB-4E08-B04B-A1DE86DE354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16" name="Rectangle 15">
            <a:extLst>
              <a:ext uri="{FF2B5EF4-FFF2-40B4-BE49-F238E27FC236}">
                <a16:creationId xmlns:a16="http://schemas.microsoft.com/office/drawing/2014/main" id="{4AC82D0C-DAA8-4DBB-BF8D-8E5AA13CA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E275670-707C-458E-8C8B-BE99D4670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5B79C71-A3B5-4084-BB7C-4A14167DD5B5}"/>
              </a:ext>
            </a:extLst>
          </p:cNvPr>
          <p:cNvSpPr txBox="1"/>
          <p:nvPr/>
        </p:nvSpPr>
        <p:spPr>
          <a:xfrm>
            <a:off x="1195161" y="687161"/>
            <a:ext cx="44413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cs typeface="Calibri"/>
              </a:rPr>
              <a:t>Homepage</a:t>
            </a:r>
          </a:p>
        </p:txBody>
      </p:sp>
      <p:pic>
        <p:nvPicPr>
          <p:cNvPr id="5" name="Picture 5" descr="Graphical user interface, website&#10;&#10;Description automatically generated">
            <a:extLst>
              <a:ext uri="{FF2B5EF4-FFF2-40B4-BE49-F238E27FC236}">
                <a16:creationId xmlns:a16="http://schemas.microsoft.com/office/drawing/2014/main" id="{B5E7F404-A0A6-43D3-A021-6E7B1498FCEA}"/>
              </a:ext>
            </a:extLst>
          </p:cNvPr>
          <p:cNvPicPr>
            <a:picLocks noChangeAspect="1"/>
          </p:cNvPicPr>
          <p:nvPr/>
        </p:nvPicPr>
        <p:blipFill>
          <a:blip r:embed="rId3"/>
          <a:stretch>
            <a:fillRect/>
          </a:stretch>
        </p:blipFill>
        <p:spPr>
          <a:xfrm>
            <a:off x="1023258" y="1846798"/>
            <a:ext cx="10580913" cy="4925330"/>
          </a:xfrm>
          <a:prstGeom prst="rect">
            <a:avLst/>
          </a:prstGeom>
        </p:spPr>
      </p:pic>
    </p:spTree>
    <p:extLst>
      <p:ext uri="{BB962C8B-B14F-4D97-AF65-F5344CB8AC3E}">
        <p14:creationId xmlns:p14="http://schemas.microsoft.com/office/powerpoint/2010/main" val="200730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4" descr="A picture containing watch&#10;&#10;Description automatically generated">
            <a:extLst>
              <a:ext uri="{FF2B5EF4-FFF2-40B4-BE49-F238E27FC236}">
                <a16:creationId xmlns:a16="http://schemas.microsoft.com/office/drawing/2014/main" id="{B5AA81DF-3B9A-48F4-9C0C-23ECB033FF4D}"/>
              </a:ext>
            </a:extLst>
          </p:cNvPr>
          <p:cNvPicPr>
            <a:picLocks noChangeAspect="1"/>
          </p:cNvPicPr>
          <p:nvPr/>
        </p:nvPicPr>
        <p:blipFill rotWithShape="1">
          <a:blip r:embed="rId2">
            <a:alphaModFix amt="35000"/>
          </a:blip>
          <a:srcRect t="19027" b="30911"/>
          <a:stretch/>
        </p:blipFill>
        <p:spPr>
          <a:xfrm>
            <a:off x="337058" y="-321616"/>
            <a:ext cx="12191980" cy="6857990"/>
          </a:xfrm>
          <a:prstGeom prst="rect">
            <a:avLst/>
          </a:prstGeom>
        </p:spPr>
      </p:pic>
      <p:cxnSp>
        <p:nvCxnSpPr>
          <p:cNvPr id="9" name="Straight Connector 8">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3D79F1-3DB4-4C4B-8409-5DB7F4FD91A5}"/>
              </a:ext>
            </a:extLst>
          </p:cNvPr>
          <p:cNvSpPr>
            <a:spLocks noGrp="1"/>
          </p:cNvSpPr>
          <p:nvPr>
            <p:ph type="title"/>
          </p:nvPr>
        </p:nvSpPr>
        <p:spPr>
          <a:xfrm>
            <a:off x="1097280" y="286603"/>
            <a:ext cx="10058400" cy="1450757"/>
          </a:xfrm>
        </p:spPr>
        <p:txBody>
          <a:bodyPr>
            <a:normAutofit/>
          </a:bodyPr>
          <a:lstStyle/>
          <a:p>
            <a:r>
              <a:rPr lang="en-US" sz="8000" b="1">
                <a:solidFill>
                  <a:schemeClr val="tx1"/>
                </a:solidFill>
                <a:cs typeface="Calibri Light"/>
              </a:rPr>
              <a:t>Team Members</a:t>
            </a:r>
            <a:endParaRPr lang="en-US" sz="8000" b="1">
              <a:solidFill>
                <a:schemeClr val="tx1"/>
              </a:solidFill>
            </a:endParaRPr>
          </a:p>
        </p:txBody>
      </p:sp>
      <p:sp>
        <p:nvSpPr>
          <p:cNvPr id="3" name="Content Placeholder 2">
            <a:extLst>
              <a:ext uri="{FF2B5EF4-FFF2-40B4-BE49-F238E27FC236}">
                <a16:creationId xmlns:a16="http://schemas.microsoft.com/office/drawing/2014/main" id="{90A91CCC-9654-4652-8696-B719C7364628}"/>
              </a:ext>
            </a:extLst>
          </p:cNvPr>
          <p:cNvSpPr>
            <a:spLocks noGrp="1"/>
          </p:cNvSpPr>
          <p:nvPr>
            <p:ph idx="1"/>
          </p:nvPr>
        </p:nvSpPr>
        <p:spPr>
          <a:xfrm>
            <a:off x="1097280" y="1845734"/>
            <a:ext cx="10058400" cy="4023360"/>
          </a:xfrm>
        </p:spPr>
        <p:txBody>
          <a:bodyPr vert="horz" lIns="0" tIns="45720" rIns="0" bIns="45720" rtlCol="0" anchor="t">
            <a:normAutofit/>
          </a:bodyPr>
          <a:lstStyle/>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AKANKSHYA BISWAL</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EMI HARRY</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GIO ABOU JAOUDE</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JONATHAN ANGAMARCA</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JOSEPH DOUGAL</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JOSE SALCEDO</a:t>
            </a: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RITHVIK SUBRAMANYA</a:t>
            </a:r>
            <a:endParaRPr lang="en-US">
              <a:solidFill>
                <a:schemeClr val="tx1"/>
              </a:solidFill>
              <a:cs typeface="Calibri"/>
            </a:endParaRPr>
          </a:p>
          <a:p>
            <a:pPr marL="285750" indent="-285750">
              <a:spcBef>
                <a:spcPts val="0"/>
              </a:spcBef>
              <a:spcAft>
                <a:spcPts val="600"/>
              </a:spcAft>
              <a:buFont typeface="Wingdings,Sans-Serif" panose="020F0502020204030204" pitchFamily="34" charset="0"/>
              <a:buChar char="Ø"/>
            </a:pPr>
            <a:r>
              <a:rPr lang="en-US">
                <a:solidFill>
                  <a:schemeClr val="tx1"/>
                </a:solidFill>
                <a:ea typeface="+mn-lt"/>
                <a:cs typeface="+mn-lt"/>
              </a:rPr>
              <a:t>TJ RABBANI</a:t>
            </a:r>
          </a:p>
        </p:txBody>
      </p:sp>
      <p:sp>
        <p:nvSpPr>
          <p:cNvPr id="11" name="Rectangle 10">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57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esk with technical drawings, pencil and tools">
            <a:extLst>
              <a:ext uri="{FF2B5EF4-FFF2-40B4-BE49-F238E27FC236}">
                <a16:creationId xmlns:a16="http://schemas.microsoft.com/office/drawing/2014/main" id="{BF9F1E6A-1830-4207-BEE7-9924B4E21E0C}"/>
              </a:ext>
            </a:extLst>
          </p:cNvPr>
          <p:cNvPicPr>
            <a:picLocks noChangeAspect="1"/>
          </p:cNvPicPr>
          <p:nvPr/>
        </p:nvPicPr>
        <p:blipFill rotWithShape="1">
          <a:blip r:embed="rId2">
            <a:duotone>
              <a:prstClr val="black"/>
              <a:schemeClr val="accent6">
                <a:tint val="45000"/>
                <a:satMod val="400000"/>
              </a:schemeClr>
            </a:duotone>
            <a:alphaModFix amt="25000"/>
          </a:blip>
          <a:srcRect t="4945" r="-2" b="10657"/>
          <a:stretch/>
        </p:blipFill>
        <p:spPr>
          <a:xfrm>
            <a:off x="1" y="7102"/>
            <a:ext cx="12192000" cy="6858001"/>
          </a:xfrm>
          <a:prstGeom prst="rect">
            <a:avLst/>
          </a:prstGeom>
        </p:spPr>
      </p:pic>
      <p:cxnSp>
        <p:nvCxnSpPr>
          <p:cNvPr id="14" name="Straight Connector 13">
            <a:extLst>
              <a:ext uri="{FF2B5EF4-FFF2-40B4-BE49-F238E27FC236}">
                <a16:creationId xmlns:a16="http://schemas.microsoft.com/office/drawing/2014/main" id="{D33C3D4D-5A26-46C2-A743-AF44F4B2E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D2E3E2-06DB-4E08-B04B-A1DE86DE354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16" name="Rectangle 15">
            <a:extLst>
              <a:ext uri="{FF2B5EF4-FFF2-40B4-BE49-F238E27FC236}">
                <a16:creationId xmlns:a16="http://schemas.microsoft.com/office/drawing/2014/main" id="{4AC82D0C-DAA8-4DBB-BF8D-8E5AA13CA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E275670-707C-458E-8C8B-BE99D4670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5B79C71-A3B5-4084-BB7C-4A14167DD5B5}"/>
              </a:ext>
            </a:extLst>
          </p:cNvPr>
          <p:cNvSpPr txBox="1"/>
          <p:nvPr/>
        </p:nvSpPr>
        <p:spPr>
          <a:xfrm>
            <a:off x="1195161" y="687161"/>
            <a:ext cx="44413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cs typeface="Calibri"/>
              </a:rPr>
              <a:t>Homepage</a:t>
            </a:r>
          </a:p>
        </p:txBody>
      </p:sp>
      <p:pic>
        <p:nvPicPr>
          <p:cNvPr id="6" name="Picture 6">
            <a:extLst>
              <a:ext uri="{FF2B5EF4-FFF2-40B4-BE49-F238E27FC236}">
                <a16:creationId xmlns:a16="http://schemas.microsoft.com/office/drawing/2014/main" id="{15ABB2CC-8014-4630-8760-8992B4CD5BBD}"/>
              </a:ext>
            </a:extLst>
          </p:cNvPr>
          <p:cNvPicPr>
            <a:picLocks noChangeAspect="1"/>
          </p:cNvPicPr>
          <p:nvPr/>
        </p:nvPicPr>
        <p:blipFill>
          <a:blip r:embed="rId3"/>
          <a:stretch>
            <a:fillRect/>
          </a:stretch>
        </p:blipFill>
        <p:spPr>
          <a:xfrm>
            <a:off x="267661" y="1846797"/>
            <a:ext cx="11797552" cy="5002171"/>
          </a:xfrm>
          <a:prstGeom prst="rect">
            <a:avLst/>
          </a:prstGeom>
        </p:spPr>
      </p:pic>
    </p:spTree>
    <p:extLst>
      <p:ext uri="{BB962C8B-B14F-4D97-AF65-F5344CB8AC3E}">
        <p14:creationId xmlns:p14="http://schemas.microsoft.com/office/powerpoint/2010/main" val="3717819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esk with technical drawings, pencil and tools">
            <a:extLst>
              <a:ext uri="{FF2B5EF4-FFF2-40B4-BE49-F238E27FC236}">
                <a16:creationId xmlns:a16="http://schemas.microsoft.com/office/drawing/2014/main" id="{BF9F1E6A-1830-4207-BEE7-9924B4E21E0C}"/>
              </a:ext>
            </a:extLst>
          </p:cNvPr>
          <p:cNvPicPr>
            <a:picLocks noChangeAspect="1"/>
          </p:cNvPicPr>
          <p:nvPr/>
        </p:nvPicPr>
        <p:blipFill rotWithShape="1">
          <a:blip r:embed="rId2">
            <a:duotone>
              <a:prstClr val="black"/>
              <a:schemeClr val="accent6">
                <a:tint val="45000"/>
                <a:satMod val="400000"/>
              </a:schemeClr>
            </a:duotone>
            <a:alphaModFix amt="25000"/>
          </a:blip>
          <a:srcRect t="4945" r="-2" b="10657"/>
          <a:stretch/>
        </p:blipFill>
        <p:spPr>
          <a:xfrm>
            <a:off x="1" y="7102"/>
            <a:ext cx="12192000" cy="6858001"/>
          </a:xfrm>
          <a:prstGeom prst="rect">
            <a:avLst/>
          </a:prstGeom>
        </p:spPr>
      </p:pic>
      <p:cxnSp>
        <p:nvCxnSpPr>
          <p:cNvPr id="14" name="Straight Connector 13">
            <a:extLst>
              <a:ext uri="{FF2B5EF4-FFF2-40B4-BE49-F238E27FC236}">
                <a16:creationId xmlns:a16="http://schemas.microsoft.com/office/drawing/2014/main" id="{D33C3D4D-5A26-46C2-A743-AF44F4B2E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D2E3E2-06DB-4E08-B04B-A1DE86DE354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16" name="Rectangle 15">
            <a:extLst>
              <a:ext uri="{FF2B5EF4-FFF2-40B4-BE49-F238E27FC236}">
                <a16:creationId xmlns:a16="http://schemas.microsoft.com/office/drawing/2014/main" id="{4AC82D0C-DAA8-4DBB-BF8D-8E5AA13CA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E275670-707C-458E-8C8B-BE99D4670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5B79C71-A3B5-4084-BB7C-4A14167DD5B5}"/>
              </a:ext>
            </a:extLst>
          </p:cNvPr>
          <p:cNvSpPr txBox="1"/>
          <p:nvPr/>
        </p:nvSpPr>
        <p:spPr>
          <a:xfrm>
            <a:off x="1195161" y="687161"/>
            <a:ext cx="44413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cs typeface="Calibri"/>
              </a:rPr>
              <a:t>Homepage</a:t>
            </a:r>
          </a:p>
        </p:txBody>
      </p:sp>
      <p:pic>
        <p:nvPicPr>
          <p:cNvPr id="7" name="Picture 8" descr="Graphical user interface, application&#10;&#10;Description automatically generated">
            <a:extLst>
              <a:ext uri="{FF2B5EF4-FFF2-40B4-BE49-F238E27FC236}">
                <a16:creationId xmlns:a16="http://schemas.microsoft.com/office/drawing/2014/main" id="{F639736D-BA96-4728-97BA-37FED997A9F1}"/>
              </a:ext>
            </a:extLst>
          </p:cNvPr>
          <p:cNvPicPr>
            <a:picLocks noChangeAspect="1"/>
          </p:cNvPicPr>
          <p:nvPr/>
        </p:nvPicPr>
        <p:blipFill>
          <a:blip r:embed="rId3"/>
          <a:stretch>
            <a:fillRect/>
          </a:stretch>
        </p:blipFill>
        <p:spPr>
          <a:xfrm>
            <a:off x="1798063" y="1808680"/>
            <a:ext cx="7673788" cy="5001564"/>
          </a:xfrm>
          <a:prstGeom prst="rect">
            <a:avLst/>
          </a:prstGeom>
        </p:spPr>
      </p:pic>
    </p:spTree>
    <p:extLst>
      <p:ext uri="{BB962C8B-B14F-4D97-AF65-F5344CB8AC3E}">
        <p14:creationId xmlns:p14="http://schemas.microsoft.com/office/powerpoint/2010/main" val="128352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esk with technical drawings, pencil and tools">
            <a:extLst>
              <a:ext uri="{FF2B5EF4-FFF2-40B4-BE49-F238E27FC236}">
                <a16:creationId xmlns:a16="http://schemas.microsoft.com/office/drawing/2014/main" id="{BF9F1E6A-1830-4207-BEE7-9924B4E21E0C}"/>
              </a:ext>
            </a:extLst>
          </p:cNvPr>
          <p:cNvPicPr>
            <a:picLocks noChangeAspect="1"/>
          </p:cNvPicPr>
          <p:nvPr/>
        </p:nvPicPr>
        <p:blipFill rotWithShape="1">
          <a:blip r:embed="rId2">
            <a:duotone>
              <a:prstClr val="black"/>
              <a:schemeClr val="accent6">
                <a:tint val="45000"/>
                <a:satMod val="400000"/>
              </a:schemeClr>
            </a:duotone>
            <a:alphaModFix amt="25000"/>
          </a:blip>
          <a:srcRect t="4945" r="-2" b="10657"/>
          <a:stretch/>
        </p:blipFill>
        <p:spPr>
          <a:xfrm>
            <a:off x="1" y="7102"/>
            <a:ext cx="12192000" cy="6858001"/>
          </a:xfrm>
          <a:prstGeom prst="rect">
            <a:avLst/>
          </a:prstGeom>
        </p:spPr>
      </p:pic>
      <p:cxnSp>
        <p:nvCxnSpPr>
          <p:cNvPr id="14" name="Straight Connector 13">
            <a:extLst>
              <a:ext uri="{FF2B5EF4-FFF2-40B4-BE49-F238E27FC236}">
                <a16:creationId xmlns:a16="http://schemas.microsoft.com/office/drawing/2014/main" id="{D33C3D4D-5A26-46C2-A743-AF44F4B2E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D2E3E2-06DB-4E08-B04B-A1DE86DE354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endParaRPr>
          </a:p>
        </p:txBody>
      </p:sp>
      <p:sp>
        <p:nvSpPr>
          <p:cNvPr id="16" name="Rectangle 15">
            <a:extLst>
              <a:ext uri="{FF2B5EF4-FFF2-40B4-BE49-F238E27FC236}">
                <a16:creationId xmlns:a16="http://schemas.microsoft.com/office/drawing/2014/main" id="{4AC82D0C-DAA8-4DBB-BF8D-8E5AA13CA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E275670-707C-458E-8C8B-BE99D4670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5B79C71-A3B5-4084-BB7C-4A14167DD5B5}"/>
              </a:ext>
            </a:extLst>
          </p:cNvPr>
          <p:cNvSpPr txBox="1"/>
          <p:nvPr/>
        </p:nvSpPr>
        <p:spPr>
          <a:xfrm>
            <a:off x="1195161" y="687161"/>
            <a:ext cx="44413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cs typeface="Calibri"/>
              </a:rPr>
              <a:t>Homepage</a:t>
            </a:r>
          </a:p>
        </p:txBody>
      </p:sp>
      <p:pic>
        <p:nvPicPr>
          <p:cNvPr id="6" name="Picture 6" descr="Graphical user interface, application&#10;&#10;Description automatically generated">
            <a:extLst>
              <a:ext uri="{FF2B5EF4-FFF2-40B4-BE49-F238E27FC236}">
                <a16:creationId xmlns:a16="http://schemas.microsoft.com/office/drawing/2014/main" id="{39C6B0A8-B862-4336-924E-73E0773A2AC9}"/>
              </a:ext>
            </a:extLst>
          </p:cNvPr>
          <p:cNvPicPr>
            <a:picLocks noChangeAspect="1"/>
          </p:cNvPicPr>
          <p:nvPr/>
        </p:nvPicPr>
        <p:blipFill>
          <a:blip r:embed="rId3"/>
          <a:stretch>
            <a:fillRect/>
          </a:stretch>
        </p:blipFill>
        <p:spPr>
          <a:xfrm>
            <a:off x="1196148" y="1847186"/>
            <a:ext cx="9594796" cy="5001392"/>
          </a:xfrm>
          <a:prstGeom prst="rect">
            <a:avLst/>
          </a:prstGeom>
        </p:spPr>
      </p:pic>
    </p:spTree>
    <p:extLst>
      <p:ext uri="{BB962C8B-B14F-4D97-AF65-F5344CB8AC3E}">
        <p14:creationId xmlns:p14="http://schemas.microsoft.com/office/powerpoint/2010/main" val="68679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Shape, icon, arrow&#10;&#10;Description automatically generated">
            <a:extLst>
              <a:ext uri="{FF2B5EF4-FFF2-40B4-BE49-F238E27FC236}">
                <a16:creationId xmlns:a16="http://schemas.microsoft.com/office/drawing/2014/main" id="{D6F6715E-A95C-42B3-A46F-E2BB4C5B8ED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3485" b="7010"/>
          <a:stretch/>
        </p:blipFill>
        <p:spPr>
          <a:xfrm>
            <a:off x="20" y="10"/>
            <a:ext cx="12191980" cy="6857990"/>
          </a:xfrm>
          <a:prstGeom prst="rect">
            <a:avLst/>
          </a:prstGeom>
        </p:spPr>
      </p:pic>
      <p:cxnSp>
        <p:nvCxnSpPr>
          <p:cNvPr id="15" name="Straight Connector 14">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367C17-CF03-4E92-BF50-0B8EE0CE665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cs typeface="Calibri"/>
            </a:endParaRPr>
          </a:p>
        </p:txBody>
      </p:sp>
      <p:sp>
        <p:nvSpPr>
          <p:cNvPr id="17" name="Rectangle 16">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B5B2914C-8A46-4002-8330-838BB245CC98}"/>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
        <p:nvSpPr>
          <p:cNvPr id="6" name="TextBox 5">
            <a:extLst>
              <a:ext uri="{FF2B5EF4-FFF2-40B4-BE49-F238E27FC236}">
                <a16:creationId xmlns:a16="http://schemas.microsoft.com/office/drawing/2014/main" id="{4434C9BD-A86C-4A7B-AF63-60691A72923F}"/>
              </a:ext>
            </a:extLst>
          </p:cNvPr>
          <p:cNvSpPr txBox="1"/>
          <p:nvPr/>
        </p:nvSpPr>
        <p:spPr>
          <a:xfrm>
            <a:off x="1100818" y="687160"/>
            <a:ext cx="53122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ea typeface="+mn-lt"/>
                <a:cs typeface="+mn-lt"/>
              </a:rPr>
              <a:t>Upload page</a:t>
            </a:r>
            <a:endParaRPr lang="en-US" sz="6000"/>
          </a:p>
        </p:txBody>
      </p:sp>
      <p:pic>
        <p:nvPicPr>
          <p:cNvPr id="5" name="Picture 6" descr="Graphical user interface, application&#10;&#10;Description automatically generated">
            <a:extLst>
              <a:ext uri="{FF2B5EF4-FFF2-40B4-BE49-F238E27FC236}">
                <a16:creationId xmlns:a16="http://schemas.microsoft.com/office/drawing/2014/main" id="{84B29381-A96B-4031-90C8-35017CACA7DB}"/>
              </a:ext>
            </a:extLst>
          </p:cNvPr>
          <p:cNvPicPr>
            <a:picLocks noChangeAspect="1"/>
          </p:cNvPicPr>
          <p:nvPr/>
        </p:nvPicPr>
        <p:blipFill>
          <a:blip r:embed="rId5"/>
          <a:stretch>
            <a:fillRect/>
          </a:stretch>
        </p:blipFill>
        <p:spPr>
          <a:xfrm>
            <a:off x="767123" y="1925579"/>
            <a:ext cx="11080376" cy="4889429"/>
          </a:xfrm>
          <a:prstGeom prst="rect">
            <a:avLst/>
          </a:prstGeom>
        </p:spPr>
      </p:pic>
    </p:spTree>
    <p:extLst>
      <p:ext uri="{BB962C8B-B14F-4D97-AF65-F5344CB8AC3E}">
        <p14:creationId xmlns:p14="http://schemas.microsoft.com/office/powerpoint/2010/main" val="3104226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lasses on top of a book">
            <a:extLst>
              <a:ext uri="{FF2B5EF4-FFF2-40B4-BE49-F238E27FC236}">
                <a16:creationId xmlns:a16="http://schemas.microsoft.com/office/drawing/2014/main" id="{700FCFBD-DFFB-4F15-82D5-08010617E5E6}"/>
              </a:ext>
            </a:extLst>
          </p:cNvPr>
          <p:cNvPicPr>
            <a:picLocks noChangeAspect="1"/>
          </p:cNvPicPr>
          <p:nvPr/>
        </p:nvPicPr>
        <p:blipFill rotWithShape="1">
          <a:blip r:embed="rId2">
            <a:alphaModFix amt="35000"/>
          </a:blip>
          <a:srcRect t="9175" r="-2" b="5867"/>
          <a:stretch/>
        </p:blipFill>
        <p:spPr>
          <a:xfrm>
            <a:off x="20" y="10"/>
            <a:ext cx="12191980" cy="6857990"/>
          </a:xfrm>
          <a:prstGeom prst="rect">
            <a:avLst/>
          </a:prstGeom>
        </p:spPr>
      </p:pic>
      <p:cxnSp>
        <p:nvCxnSpPr>
          <p:cNvPr id="14" name="Straight Connector 1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C8BB29-11B7-41EA-9BFD-0CEE5834D1AB}"/>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cs typeface="Calibri"/>
            </a:endParaRPr>
          </a:p>
        </p:txBody>
      </p:sp>
      <p:sp>
        <p:nvSpPr>
          <p:cNvPr id="16" name="Rectangle 1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0687258A-86D6-44C6-AA6F-C2654603D96B}"/>
              </a:ext>
            </a:extLst>
          </p:cNvPr>
          <p:cNvSpPr txBox="1"/>
          <p:nvPr/>
        </p:nvSpPr>
        <p:spPr>
          <a:xfrm>
            <a:off x="1100818" y="687160"/>
            <a:ext cx="586377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ea typeface="+mn-lt"/>
                <a:cs typeface="+mn-lt"/>
              </a:rPr>
              <a:t>Assignment page</a:t>
            </a:r>
            <a:endParaRPr lang="en-US" sz="6000"/>
          </a:p>
          <a:p>
            <a:pPr algn="l"/>
            <a:endParaRPr lang="en-US"/>
          </a:p>
        </p:txBody>
      </p:sp>
      <p:pic>
        <p:nvPicPr>
          <p:cNvPr id="5" name="Picture 5" descr="Graphical user interface, application&#10;&#10;Description automatically generated">
            <a:extLst>
              <a:ext uri="{FF2B5EF4-FFF2-40B4-BE49-F238E27FC236}">
                <a16:creationId xmlns:a16="http://schemas.microsoft.com/office/drawing/2014/main" id="{68D0ECBF-09CB-4453-8018-1D3037AE7A89}"/>
              </a:ext>
            </a:extLst>
          </p:cNvPr>
          <p:cNvPicPr>
            <a:picLocks noChangeAspect="1"/>
          </p:cNvPicPr>
          <p:nvPr/>
        </p:nvPicPr>
        <p:blipFill>
          <a:blip r:embed="rId3"/>
          <a:stretch>
            <a:fillRect/>
          </a:stretch>
        </p:blipFill>
        <p:spPr>
          <a:xfrm>
            <a:off x="575022" y="1848739"/>
            <a:ext cx="10881871" cy="4934251"/>
          </a:xfrm>
          <a:prstGeom prst="rect">
            <a:avLst/>
          </a:prstGeom>
        </p:spPr>
      </p:pic>
    </p:spTree>
    <p:extLst>
      <p:ext uri="{BB962C8B-B14F-4D97-AF65-F5344CB8AC3E}">
        <p14:creationId xmlns:p14="http://schemas.microsoft.com/office/powerpoint/2010/main" val="405080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Close-Up Of Scrabble Tiles Forming The Words &quot;The End ...">
            <a:extLst>
              <a:ext uri="{FF2B5EF4-FFF2-40B4-BE49-F238E27FC236}">
                <a16:creationId xmlns:a16="http://schemas.microsoft.com/office/drawing/2014/main" id="{19E8149F-15FD-454E-951F-FECDB8946492}"/>
              </a:ext>
            </a:extLst>
          </p:cNvPr>
          <p:cNvPicPr>
            <a:picLocks noChangeAspect="1"/>
          </p:cNvPicPr>
          <p:nvPr/>
        </p:nvPicPr>
        <p:blipFill rotWithShape="1">
          <a:blip r:embed="rId2">
            <a:alphaModFix amt="35000"/>
          </a:blip>
          <a:srcRect t="13069" b="2661"/>
          <a:stretch/>
        </p:blipFill>
        <p:spPr>
          <a:xfrm>
            <a:off x="20" y="10"/>
            <a:ext cx="12191980" cy="6857990"/>
          </a:xfrm>
          <a:prstGeom prst="rect">
            <a:avLst/>
          </a:prstGeom>
        </p:spPr>
      </p:pic>
      <p:cxnSp>
        <p:nvCxnSpPr>
          <p:cNvPr id="14" name="Straight Connector 1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01F8B9-9890-47AF-9C20-E39C87998263}"/>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p>
        </p:txBody>
      </p:sp>
      <p:sp>
        <p:nvSpPr>
          <p:cNvPr id="16" name="Rectangle 1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3B8D1F76-81BE-4EAE-AF35-1591D41F1104}"/>
              </a:ext>
            </a:extLst>
          </p:cNvPr>
          <p:cNvSpPr txBox="1"/>
          <p:nvPr/>
        </p:nvSpPr>
        <p:spPr>
          <a:xfrm>
            <a:off x="1095829" y="573314"/>
            <a:ext cx="552994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ea typeface="+mn-lt"/>
                <a:cs typeface="+mn-lt"/>
              </a:rPr>
              <a:t>Final Page</a:t>
            </a:r>
            <a:endParaRPr lang="en-US" sz="6000"/>
          </a:p>
        </p:txBody>
      </p:sp>
      <p:pic>
        <p:nvPicPr>
          <p:cNvPr id="5" name="Picture 5" descr="A picture containing application&#10;&#10;Description automatically generated">
            <a:extLst>
              <a:ext uri="{FF2B5EF4-FFF2-40B4-BE49-F238E27FC236}">
                <a16:creationId xmlns:a16="http://schemas.microsoft.com/office/drawing/2014/main" id="{8A6915C2-76D4-4D46-BD05-5FDE5D39726A}"/>
              </a:ext>
            </a:extLst>
          </p:cNvPr>
          <p:cNvPicPr>
            <a:picLocks noChangeAspect="1"/>
          </p:cNvPicPr>
          <p:nvPr/>
        </p:nvPicPr>
        <p:blipFill>
          <a:blip r:embed="rId3"/>
          <a:stretch>
            <a:fillRect/>
          </a:stretch>
        </p:blipFill>
        <p:spPr>
          <a:xfrm>
            <a:off x="1196148" y="1951193"/>
            <a:ext cx="10196712" cy="4825395"/>
          </a:xfrm>
          <a:prstGeom prst="rect">
            <a:avLst/>
          </a:prstGeom>
        </p:spPr>
      </p:pic>
    </p:spTree>
    <p:extLst>
      <p:ext uri="{BB962C8B-B14F-4D97-AF65-F5344CB8AC3E}">
        <p14:creationId xmlns:p14="http://schemas.microsoft.com/office/powerpoint/2010/main" val="1543887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Pipette filling tray with sample">
            <a:extLst>
              <a:ext uri="{FF2B5EF4-FFF2-40B4-BE49-F238E27FC236}">
                <a16:creationId xmlns:a16="http://schemas.microsoft.com/office/drawing/2014/main" id="{360DF4FE-0A04-4234-8BFE-FAAE0FA7B2B7}"/>
              </a:ext>
            </a:extLst>
          </p:cNvPr>
          <p:cNvPicPr>
            <a:picLocks noChangeAspect="1"/>
          </p:cNvPicPr>
          <p:nvPr/>
        </p:nvPicPr>
        <p:blipFill rotWithShape="1">
          <a:blip r:embed="rId2">
            <a:alphaModFix amt="35000"/>
          </a:blip>
          <a:srcRect t="13278" b="2452"/>
          <a:stretch/>
        </p:blipFill>
        <p:spPr>
          <a:xfrm>
            <a:off x="20" y="10"/>
            <a:ext cx="12191980" cy="6857990"/>
          </a:xfrm>
          <a:prstGeom prst="rect">
            <a:avLst/>
          </a:prstGeom>
        </p:spPr>
      </p:pic>
      <p:cxnSp>
        <p:nvCxnSpPr>
          <p:cNvPr id="27" name="Straight Connector 26">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596A5AE-1704-48D4-A226-9FEB8681AAE0}"/>
              </a:ext>
            </a:extLst>
          </p:cNvPr>
          <p:cNvSpPr txBox="1"/>
          <p:nvPr/>
        </p:nvSpPr>
        <p:spPr>
          <a:xfrm>
            <a:off x="1184365" y="1845734"/>
            <a:ext cx="9978572"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r>
              <a:rPr lang="en-US" sz="8000"/>
              <a:t>Test cases</a:t>
            </a:r>
          </a:p>
        </p:txBody>
      </p:sp>
      <p:sp>
        <p:nvSpPr>
          <p:cNvPr id="29" name="Rectangle 28">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5522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eck List Exam · Free vector graphic on Pixabay">
            <a:extLst>
              <a:ext uri="{FF2B5EF4-FFF2-40B4-BE49-F238E27FC236}">
                <a16:creationId xmlns:a16="http://schemas.microsoft.com/office/drawing/2014/main" id="{63356AF7-63AF-4747-8B49-1A39C9693700}"/>
              </a:ext>
            </a:extLst>
          </p:cNvPr>
          <p:cNvPicPr>
            <a:picLocks noChangeAspect="1"/>
          </p:cNvPicPr>
          <p:nvPr/>
        </p:nvPicPr>
        <p:blipFill rotWithShape="1">
          <a:blip r:embed="rId2"/>
          <a:srcRect l="16322" r="15930" b="-2"/>
          <a:stretch/>
        </p:blipFill>
        <p:spPr>
          <a:xfrm>
            <a:off x="20" y="-12128"/>
            <a:ext cx="4654276" cy="6870127"/>
          </a:xfrm>
          <a:prstGeom prst="rect">
            <a:avLst/>
          </a:prstGeom>
        </p:spPr>
      </p:pic>
      <p:cxnSp>
        <p:nvCxnSpPr>
          <p:cNvPr id="50" name="Straight Connector 4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B5CA2DDC-CD1B-4343-9F61-3DC455115DB5}"/>
              </a:ext>
            </a:extLst>
          </p:cNvPr>
          <p:cNvGraphicFramePr>
            <a:graphicFrameLocks noGrp="1"/>
          </p:cNvGraphicFramePr>
          <p:nvPr>
            <p:extLst>
              <p:ext uri="{D42A27DB-BD31-4B8C-83A1-F6EECF244321}">
                <p14:modId xmlns:p14="http://schemas.microsoft.com/office/powerpoint/2010/main" val="1805715866"/>
              </p:ext>
            </p:extLst>
          </p:nvPr>
        </p:nvGraphicFramePr>
        <p:xfrm>
          <a:off x="4839729" y="2258540"/>
          <a:ext cx="7120853" cy="3315727"/>
        </p:xfrm>
        <a:graphic>
          <a:graphicData uri="http://schemas.openxmlformats.org/drawingml/2006/table">
            <a:tbl>
              <a:tblPr firstRow="1" bandRow="1">
                <a:tableStyleId>{7DF18680-E054-41AD-8BC1-D1AEF772440D}</a:tableStyleId>
              </a:tblPr>
              <a:tblGrid>
                <a:gridCol w="1922162">
                  <a:extLst>
                    <a:ext uri="{9D8B030D-6E8A-4147-A177-3AD203B41FA5}">
                      <a16:colId xmlns:a16="http://schemas.microsoft.com/office/drawing/2014/main" val="2096420273"/>
                    </a:ext>
                  </a:extLst>
                </a:gridCol>
                <a:gridCol w="5198691">
                  <a:extLst>
                    <a:ext uri="{9D8B030D-6E8A-4147-A177-3AD203B41FA5}">
                      <a16:colId xmlns:a16="http://schemas.microsoft.com/office/drawing/2014/main" val="333345989"/>
                    </a:ext>
                  </a:extLst>
                </a:gridCol>
              </a:tblGrid>
              <a:tr h="549189">
                <a:tc>
                  <a:txBody>
                    <a:bodyPr/>
                    <a:lstStyle/>
                    <a:p>
                      <a:r>
                        <a:rPr lang="en-US"/>
                        <a:t>  TEST CASES</a:t>
                      </a:r>
                    </a:p>
                  </a:txBody>
                  <a:tcPr/>
                </a:tc>
                <a:tc>
                  <a:txBody>
                    <a:bodyPr/>
                    <a:lstStyle/>
                    <a:p>
                      <a:r>
                        <a:rPr lang="en-US"/>
                        <a:t>                        EXPECTED RESULTS</a:t>
                      </a:r>
                    </a:p>
                  </a:txBody>
                  <a:tcPr/>
                </a:tc>
                <a:extLst>
                  <a:ext uri="{0D108BD9-81ED-4DB2-BD59-A6C34878D82A}">
                    <a16:rowId xmlns:a16="http://schemas.microsoft.com/office/drawing/2014/main" val="3941308073"/>
                  </a:ext>
                </a:extLst>
              </a:tr>
              <a:tr h="823783">
                <a:tc>
                  <a:txBody>
                    <a:bodyPr/>
                    <a:lstStyle/>
                    <a:p>
                      <a:r>
                        <a:rPr lang="en-US"/>
                        <a:t>Browse the Website</a:t>
                      </a:r>
                    </a:p>
                  </a:txBody>
                  <a:tcPr/>
                </a:tc>
                <a:tc>
                  <a:txBody>
                    <a:bodyPr/>
                    <a:lstStyle/>
                    <a:p>
                      <a:pPr marL="285750" indent="-285750">
                        <a:buFont typeface="Wingdings"/>
                        <a:buChar char="Ø"/>
                      </a:pPr>
                      <a:r>
                        <a:rPr lang="en-US"/>
                        <a:t>Different types of users should be able to access the homepage of the website.</a:t>
                      </a:r>
                    </a:p>
                  </a:txBody>
                  <a:tcPr/>
                </a:tc>
                <a:extLst>
                  <a:ext uri="{0D108BD9-81ED-4DB2-BD59-A6C34878D82A}">
                    <a16:rowId xmlns:a16="http://schemas.microsoft.com/office/drawing/2014/main" val="497251389"/>
                  </a:ext>
                </a:extLst>
              </a:tr>
              <a:tr h="823783">
                <a:tc>
                  <a:txBody>
                    <a:bodyPr/>
                    <a:lstStyle/>
                    <a:p>
                      <a:r>
                        <a:rPr lang="en-US"/>
                        <a:t>Create account on the Website</a:t>
                      </a:r>
                    </a:p>
                  </a:txBody>
                  <a:tcPr/>
                </a:tc>
                <a:tc>
                  <a:txBody>
                    <a:bodyPr/>
                    <a:lstStyle/>
                    <a:p>
                      <a:pPr marL="285750" indent="-285750">
                        <a:buFont typeface="Wingdings"/>
                        <a:buChar char="Ø"/>
                      </a:pPr>
                      <a:r>
                        <a:rPr lang="en-US"/>
                        <a:t>Users should be able to create accounts on the website to successfully log in to the website.</a:t>
                      </a:r>
                    </a:p>
                  </a:txBody>
                  <a:tcPr/>
                </a:tc>
                <a:extLst>
                  <a:ext uri="{0D108BD9-81ED-4DB2-BD59-A6C34878D82A}">
                    <a16:rowId xmlns:a16="http://schemas.microsoft.com/office/drawing/2014/main" val="2430177223"/>
                  </a:ext>
                </a:extLst>
              </a:tr>
              <a:tr h="1118972">
                <a:tc>
                  <a:txBody>
                    <a:bodyPr/>
                    <a:lstStyle/>
                    <a:p>
                      <a:r>
                        <a:rPr lang="en-US"/>
                        <a:t>Forgot Password</a:t>
                      </a:r>
                    </a:p>
                  </a:txBody>
                  <a:tcPr/>
                </a:tc>
                <a:tc>
                  <a:txBody>
                    <a:bodyPr/>
                    <a:lstStyle/>
                    <a:p>
                      <a:pPr marL="285750" indent="-285750">
                        <a:buFont typeface="Wingdings"/>
                        <a:buChar char="Ø"/>
                      </a:pPr>
                      <a:r>
                        <a:rPr lang="en-US"/>
                        <a:t>Existing users should be able to reset their password using 'forgot password' option on the homepage of the website.</a:t>
                      </a:r>
                    </a:p>
                  </a:txBody>
                  <a:tcPr/>
                </a:tc>
                <a:extLst>
                  <a:ext uri="{0D108BD9-81ED-4DB2-BD59-A6C34878D82A}">
                    <a16:rowId xmlns:a16="http://schemas.microsoft.com/office/drawing/2014/main" val="1236237430"/>
                  </a:ext>
                </a:extLst>
              </a:tr>
            </a:tbl>
          </a:graphicData>
        </a:graphic>
      </p:graphicFrame>
      <p:sp>
        <p:nvSpPr>
          <p:cNvPr id="3" name="TextBox 2">
            <a:extLst>
              <a:ext uri="{FF2B5EF4-FFF2-40B4-BE49-F238E27FC236}">
                <a16:creationId xmlns:a16="http://schemas.microsoft.com/office/drawing/2014/main" id="{99B5084B-8EA3-433E-933D-B4C8C2BBC863}"/>
              </a:ext>
            </a:extLst>
          </p:cNvPr>
          <p:cNvSpPr txBox="1"/>
          <p:nvPr/>
        </p:nvSpPr>
        <p:spPr>
          <a:xfrm>
            <a:off x="5452077" y="1346885"/>
            <a:ext cx="6463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Test Cases for Homepage</a:t>
            </a:r>
          </a:p>
        </p:txBody>
      </p:sp>
    </p:spTree>
    <p:extLst>
      <p:ext uri="{BB962C8B-B14F-4D97-AF65-F5344CB8AC3E}">
        <p14:creationId xmlns:p14="http://schemas.microsoft.com/office/powerpoint/2010/main" val="3035315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eck List Exam · Free vector graphic on Pixabay">
            <a:extLst>
              <a:ext uri="{FF2B5EF4-FFF2-40B4-BE49-F238E27FC236}">
                <a16:creationId xmlns:a16="http://schemas.microsoft.com/office/drawing/2014/main" id="{63356AF7-63AF-4747-8B49-1A39C9693700}"/>
              </a:ext>
            </a:extLst>
          </p:cNvPr>
          <p:cNvPicPr>
            <a:picLocks noChangeAspect="1"/>
          </p:cNvPicPr>
          <p:nvPr/>
        </p:nvPicPr>
        <p:blipFill rotWithShape="1">
          <a:blip r:embed="rId2"/>
          <a:srcRect l="16322" r="15930" b="-2"/>
          <a:stretch/>
        </p:blipFill>
        <p:spPr>
          <a:xfrm>
            <a:off x="20" y="-12128"/>
            <a:ext cx="4654276" cy="6870127"/>
          </a:xfrm>
          <a:prstGeom prst="rect">
            <a:avLst/>
          </a:prstGeom>
        </p:spPr>
      </p:pic>
      <p:cxnSp>
        <p:nvCxnSpPr>
          <p:cNvPr id="50" name="Straight Connector 4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175FA-C06C-4257-9E93-CA8415A33C7D}"/>
              </a:ext>
            </a:extLst>
          </p:cNvPr>
          <p:cNvSpPr txBox="1"/>
          <p:nvPr/>
        </p:nvSpPr>
        <p:spPr>
          <a:xfrm>
            <a:off x="5005860" y="1360615"/>
            <a:ext cx="67385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Test Cases for User Input Page</a:t>
            </a:r>
          </a:p>
        </p:txBody>
      </p:sp>
      <p:graphicFrame>
        <p:nvGraphicFramePr>
          <p:cNvPr id="3" name="Table 3">
            <a:extLst>
              <a:ext uri="{FF2B5EF4-FFF2-40B4-BE49-F238E27FC236}">
                <a16:creationId xmlns:a16="http://schemas.microsoft.com/office/drawing/2014/main" id="{E2FC9C60-DA1F-4498-999A-50873DE3B587}"/>
              </a:ext>
            </a:extLst>
          </p:cNvPr>
          <p:cNvGraphicFramePr>
            <a:graphicFrameLocks noGrp="1"/>
          </p:cNvGraphicFramePr>
          <p:nvPr>
            <p:extLst>
              <p:ext uri="{D42A27DB-BD31-4B8C-83A1-F6EECF244321}">
                <p14:modId xmlns:p14="http://schemas.microsoft.com/office/powerpoint/2010/main" val="2076320663"/>
              </p:ext>
            </p:extLst>
          </p:nvPr>
        </p:nvGraphicFramePr>
        <p:xfrm>
          <a:off x="4757626" y="2191457"/>
          <a:ext cx="7317385" cy="4484128"/>
        </p:xfrm>
        <a:graphic>
          <a:graphicData uri="http://schemas.openxmlformats.org/drawingml/2006/table">
            <a:tbl>
              <a:tblPr firstRow="1" bandRow="1">
                <a:tableStyleId>{7DF18680-E054-41AD-8BC1-D1AEF772440D}</a:tableStyleId>
              </a:tblPr>
              <a:tblGrid>
                <a:gridCol w="2443891">
                  <a:extLst>
                    <a:ext uri="{9D8B030D-6E8A-4147-A177-3AD203B41FA5}">
                      <a16:colId xmlns:a16="http://schemas.microsoft.com/office/drawing/2014/main" val="3460156935"/>
                    </a:ext>
                  </a:extLst>
                </a:gridCol>
                <a:gridCol w="4873494">
                  <a:extLst>
                    <a:ext uri="{9D8B030D-6E8A-4147-A177-3AD203B41FA5}">
                      <a16:colId xmlns:a16="http://schemas.microsoft.com/office/drawing/2014/main" val="650479143"/>
                    </a:ext>
                  </a:extLst>
                </a:gridCol>
              </a:tblGrid>
              <a:tr h="576648">
                <a:tc>
                  <a:txBody>
                    <a:bodyPr/>
                    <a:lstStyle/>
                    <a:p>
                      <a:r>
                        <a:rPr lang="en-US"/>
                        <a:t>       TEST CASES</a:t>
                      </a:r>
                    </a:p>
                  </a:txBody>
                  <a:tcPr/>
                </a:tc>
                <a:tc>
                  <a:txBody>
                    <a:bodyPr/>
                    <a:lstStyle/>
                    <a:p>
                      <a:r>
                        <a:rPr lang="en-US"/>
                        <a:t>                    EXPECTED RESULTS</a:t>
                      </a:r>
                    </a:p>
                  </a:txBody>
                  <a:tcPr/>
                </a:tc>
                <a:extLst>
                  <a:ext uri="{0D108BD9-81ED-4DB2-BD59-A6C34878D82A}">
                    <a16:rowId xmlns:a16="http://schemas.microsoft.com/office/drawing/2014/main" val="1506413200"/>
                  </a:ext>
                </a:extLst>
              </a:tr>
              <a:tr h="748270">
                <a:tc>
                  <a:txBody>
                    <a:bodyPr/>
                    <a:lstStyle/>
                    <a:p>
                      <a:r>
                        <a:rPr lang="en-US"/>
                        <a:t>Locate the upload file button</a:t>
                      </a:r>
                    </a:p>
                  </a:txBody>
                  <a:tcPr/>
                </a:tc>
                <a:tc>
                  <a:txBody>
                    <a:bodyPr/>
                    <a:lstStyle/>
                    <a:p>
                      <a:pPr marL="285750" indent="-285750">
                        <a:buFont typeface="Wingdings"/>
                        <a:buChar char="Ø"/>
                      </a:pPr>
                      <a:r>
                        <a:rPr lang="en-US" sz="1800" b="0" i="0" u="none" strike="noStrike" noProof="0">
                          <a:latin typeface="Calibri"/>
                        </a:rPr>
                        <a:t>Teachers should locate the upload file button to upload the textbook pdf or notes to upload.</a:t>
                      </a:r>
                    </a:p>
                  </a:txBody>
                  <a:tcPr/>
                </a:tc>
                <a:extLst>
                  <a:ext uri="{0D108BD9-81ED-4DB2-BD59-A6C34878D82A}">
                    <a16:rowId xmlns:a16="http://schemas.microsoft.com/office/drawing/2014/main" val="3626054797"/>
                  </a:ext>
                </a:extLst>
              </a:tr>
              <a:tr h="748270">
                <a:tc>
                  <a:txBody>
                    <a:bodyPr/>
                    <a:lstStyle/>
                    <a:p>
                      <a:r>
                        <a:rPr lang="en-US"/>
                        <a:t>Choose the file show up</a:t>
                      </a:r>
                    </a:p>
                  </a:txBody>
                  <a:tcPr/>
                </a:tc>
                <a:tc>
                  <a:txBody>
                    <a:bodyPr/>
                    <a:lstStyle/>
                    <a:p>
                      <a:pPr marL="285750" indent="-285750">
                        <a:buFont typeface="Wingdings"/>
                        <a:buChar char="Ø"/>
                      </a:pPr>
                      <a:r>
                        <a:rPr lang="en-US" sz="1800" b="0" i="0" u="none" strike="noStrike" noProof="0">
                          <a:latin typeface="Calibri"/>
                        </a:rPr>
                        <a:t>Teachers should find the choose the file option to upload the textbook or any text file of choice.</a:t>
                      </a:r>
                    </a:p>
                  </a:txBody>
                  <a:tcPr/>
                </a:tc>
                <a:extLst>
                  <a:ext uri="{0D108BD9-81ED-4DB2-BD59-A6C34878D82A}">
                    <a16:rowId xmlns:a16="http://schemas.microsoft.com/office/drawing/2014/main" val="1060479001"/>
                  </a:ext>
                </a:extLst>
              </a:tr>
              <a:tr h="748270">
                <a:tc>
                  <a:txBody>
                    <a:bodyPr/>
                    <a:lstStyle/>
                    <a:p>
                      <a:r>
                        <a:rPr lang="en-US"/>
                        <a:t>Drag and drop feature</a:t>
                      </a:r>
                    </a:p>
                  </a:txBody>
                  <a:tcPr/>
                </a:tc>
                <a:tc>
                  <a:txBody>
                    <a:bodyPr/>
                    <a:lstStyle/>
                    <a:p>
                      <a:pPr marL="285750" indent="-285750">
                        <a:buFont typeface="Wingdings"/>
                        <a:buChar char="Ø"/>
                      </a:pPr>
                      <a:r>
                        <a:rPr lang="en-US"/>
                        <a:t>Teachers should be able to drag and drop the file to upload.</a:t>
                      </a:r>
                    </a:p>
                  </a:txBody>
                  <a:tcPr/>
                </a:tc>
                <a:extLst>
                  <a:ext uri="{0D108BD9-81ED-4DB2-BD59-A6C34878D82A}">
                    <a16:rowId xmlns:a16="http://schemas.microsoft.com/office/drawing/2014/main" val="3979604333"/>
                  </a:ext>
                </a:extLst>
              </a:tr>
              <a:tr h="748270">
                <a:tc>
                  <a:txBody>
                    <a:bodyPr/>
                    <a:lstStyle/>
                    <a:p>
                      <a:r>
                        <a:rPr lang="en-US"/>
                        <a:t>Verify the uploaded file</a:t>
                      </a:r>
                    </a:p>
                  </a:txBody>
                  <a:tcPr/>
                </a:tc>
                <a:tc>
                  <a:txBody>
                    <a:bodyPr/>
                    <a:lstStyle/>
                    <a:p>
                      <a:pPr marL="285750" indent="-285750">
                        <a:buFont typeface="Wingdings"/>
                        <a:buChar char="Ø"/>
                      </a:pPr>
                      <a:r>
                        <a:rPr lang="en-US"/>
                        <a:t>Teachers should be able to verify the file that they have uploaded.</a:t>
                      </a:r>
                    </a:p>
                  </a:txBody>
                  <a:tcPr/>
                </a:tc>
                <a:extLst>
                  <a:ext uri="{0D108BD9-81ED-4DB2-BD59-A6C34878D82A}">
                    <a16:rowId xmlns:a16="http://schemas.microsoft.com/office/drawing/2014/main" val="3297220487"/>
                  </a:ext>
                </a:extLst>
              </a:tr>
              <a:tr h="748270">
                <a:tc>
                  <a:txBody>
                    <a:bodyPr/>
                    <a:lstStyle/>
                    <a:p>
                      <a:r>
                        <a:rPr lang="en-US"/>
                        <a:t>Submit the file</a:t>
                      </a:r>
                    </a:p>
                  </a:txBody>
                  <a:tcPr/>
                </a:tc>
                <a:tc>
                  <a:txBody>
                    <a:bodyPr/>
                    <a:lstStyle/>
                    <a:p>
                      <a:pPr marL="285750" indent="-285750">
                        <a:buFont typeface="Wingdings"/>
                        <a:buChar char="Ø"/>
                      </a:pPr>
                      <a:r>
                        <a:rPr lang="en-US"/>
                        <a:t>Teachers should find the submit button to finally upload the file</a:t>
                      </a:r>
                    </a:p>
                  </a:txBody>
                  <a:tcPr/>
                </a:tc>
                <a:extLst>
                  <a:ext uri="{0D108BD9-81ED-4DB2-BD59-A6C34878D82A}">
                    <a16:rowId xmlns:a16="http://schemas.microsoft.com/office/drawing/2014/main" val="244959978"/>
                  </a:ext>
                </a:extLst>
              </a:tr>
            </a:tbl>
          </a:graphicData>
        </a:graphic>
      </p:graphicFrame>
    </p:spTree>
    <p:extLst>
      <p:ext uri="{BB962C8B-B14F-4D97-AF65-F5344CB8AC3E}">
        <p14:creationId xmlns:p14="http://schemas.microsoft.com/office/powerpoint/2010/main" val="288349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eck List Exam · Free vector graphic on Pixabay">
            <a:extLst>
              <a:ext uri="{FF2B5EF4-FFF2-40B4-BE49-F238E27FC236}">
                <a16:creationId xmlns:a16="http://schemas.microsoft.com/office/drawing/2014/main" id="{63356AF7-63AF-4747-8B49-1A39C9693700}"/>
              </a:ext>
            </a:extLst>
          </p:cNvPr>
          <p:cNvPicPr>
            <a:picLocks noChangeAspect="1"/>
          </p:cNvPicPr>
          <p:nvPr/>
        </p:nvPicPr>
        <p:blipFill rotWithShape="1">
          <a:blip r:embed="rId2"/>
          <a:srcRect l="16322" r="15930" b="-2"/>
          <a:stretch/>
        </p:blipFill>
        <p:spPr>
          <a:xfrm>
            <a:off x="20" y="-12128"/>
            <a:ext cx="4654276" cy="6870127"/>
          </a:xfrm>
          <a:prstGeom prst="rect">
            <a:avLst/>
          </a:prstGeom>
        </p:spPr>
      </p:pic>
      <p:cxnSp>
        <p:nvCxnSpPr>
          <p:cNvPr id="50" name="Straight Connector 4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175FA-C06C-4257-9E93-CA8415A33C7D}"/>
              </a:ext>
            </a:extLst>
          </p:cNvPr>
          <p:cNvSpPr txBox="1"/>
          <p:nvPr/>
        </p:nvSpPr>
        <p:spPr>
          <a:xfrm>
            <a:off x="5005860" y="1360615"/>
            <a:ext cx="67385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Test Casess for User Input Page</a:t>
            </a:r>
          </a:p>
        </p:txBody>
      </p:sp>
      <p:graphicFrame>
        <p:nvGraphicFramePr>
          <p:cNvPr id="3" name="Table 3">
            <a:extLst>
              <a:ext uri="{FF2B5EF4-FFF2-40B4-BE49-F238E27FC236}">
                <a16:creationId xmlns:a16="http://schemas.microsoft.com/office/drawing/2014/main" id="{E2FC9C60-DA1F-4498-999A-50873DE3B587}"/>
              </a:ext>
            </a:extLst>
          </p:cNvPr>
          <p:cNvGraphicFramePr>
            <a:graphicFrameLocks noGrp="1"/>
          </p:cNvGraphicFramePr>
          <p:nvPr>
            <p:extLst>
              <p:ext uri="{D42A27DB-BD31-4B8C-83A1-F6EECF244321}">
                <p14:modId xmlns:p14="http://schemas.microsoft.com/office/powerpoint/2010/main" val="3305544022"/>
              </p:ext>
            </p:extLst>
          </p:nvPr>
        </p:nvGraphicFramePr>
        <p:xfrm>
          <a:off x="4757626" y="2191457"/>
          <a:ext cx="7317385" cy="4605032"/>
        </p:xfrm>
        <a:graphic>
          <a:graphicData uri="http://schemas.openxmlformats.org/drawingml/2006/table">
            <a:tbl>
              <a:tblPr firstRow="1" bandRow="1">
                <a:tableStyleId>{7DF18680-E054-41AD-8BC1-D1AEF772440D}</a:tableStyleId>
              </a:tblPr>
              <a:tblGrid>
                <a:gridCol w="2443891">
                  <a:extLst>
                    <a:ext uri="{9D8B030D-6E8A-4147-A177-3AD203B41FA5}">
                      <a16:colId xmlns:a16="http://schemas.microsoft.com/office/drawing/2014/main" val="3460156935"/>
                    </a:ext>
                  </a:extLst>
                </a:gridCol>
                <a:gridCol w="4873494">
                  <a:extLst>
                    <a:ext uri="{9D8B030D-6E8A-4147-A177-3AD203B41FA5}">
                      <a16:colId xmlns:a16="http://schemas.microsoft.com/office/drawing/2014/main" val="650479143"/>
                    </a:ext>
                  </a:extLst>
                </a:gridCol>
              </a:tblGrid>
              <a:tr h="518018">
                <a:tc>
                  <a:txBody>
                    <a:bodyPr/>
                    <a:lstStyle/>
                    <a:p>
                      <a:r>
                        <a:rPr lang="en-US"/>
                        <a:t>       TEST CASES</a:t>
                      </a:r>
                    </a:p>
                  </a:txBody>
                  <a:tcPr/>
                </a:tc>
                <a:tc>
                  <a:txBody>
                    <a:bodyPr/>
                    <a:lstStyle/>
                    <a:p>
                      <a:r>
                        <a:rPr lang="en-US"/>
                        <a:t>                    EXPECTED RESULTS</a:t>
                      </a:r>
                    </a:p>
                  </a:txBody>
                  <a:tcPr/>
                </a:tc>
                <a:extLst>
                  <a:ext uri="{0D108BD9-81ED-4DB2-BD59-A6C34878D82A}">
                    <a16:rowId xmlns:a16="http://schemas.microsoft.com/office/drawing/2014/main" val="1506413200"/>
                  </a:ext>
                </a:extLst>
              </a:tr>
              <a:tr h="828829">
                <a:tc>
                  <a:txBody>
                    <a:bodyPr/>
                    <a:lstStyle/>
                    <a:p>
                      <a:r>
                        <a:rPr lang="en-US"/>
                        <a:t> Insert questions</a:t>
                      </a:r>
                    </a:p>
                  </a:txBody>
                  <a:tcPr/>
                </a:tc>
                <a:tc>
                  <a:txBody>
                    <a:bodyPr/>
                    <a:lstStyle/>
                    <a:p>
                      <a:pPr marL="285750" indent="-285750">
                        <a:buFont typeface="Wingdings"/>
                        <a:buChar char="Ø"/>
                      </a:pPr>
                      <a:r>
                        <a:rPr lang="en-US"/>
                        <a:t>Teachers should be able to find the 'insert question' button on the top right of the page to write in questions for the assignments.</a:t>
                      </a:r>
                    </a:p>
                  </a:txBody>
                  <a:tcPr/>
                </a:tc>
                <a:extLst>
                  <a:ext uri="{0D108BD9-81ED-4DB2-BD59-A6C34878D82A}">
                    <a16:rowId xmlns:a16="http://schemas.microsoft.com/office/drawing/2014/main" val="3626054797"/>
                  </a:ext>
                </a:extLst>
              </a:tr>
              <a:tr h="667668">
                <a:tc>
                  <a:txBody>
                    <a:bodyPr/>
                    <a:lstStyle/>
                    <a:p>
                      <a:r>
                        <a:rPr lang="en-US"/>
                        <a:t>Delete questions</a:t>
                      </a:r>
                    </a:p>
                  </a:txBody>
                  <a:tcPr/>
                </a:tc>
                <a:tc>
                  <a:txBody>
                    <a:bodyPr/>
                    <a:lstStyle/>
                    <a:p>
                      <a:pPr marL="285750" indent="-285750">
                        <a:buFont typeface="Wingdings"/>
                        <a:buChar char="Ø"/>
                      </a:pPr>
                      <a:r>
                        <a:rPr lang="en-US"/>
                        <a:t>Teachers should be able to verify and delete the questions if required.</a:t>
                      </a:r>
                    </a:p>
                  </a:txBody>
                  <a:tcPr/>
                </a:tc>
                <a:extLst>
                  <a:ext uri="{0D108BD9-81ED-4DB2-BD59-A6C34878D82A}">
                    <a16:rowId xmlns:a16="http://schemas.microsoft.com/office/drawing/2014/main" val="1060479001"/>
                  </a:ext>
                </a:extLst>
              </a:tr>
              <a:tr h="667668">
                <a:tc>
                  <a:txBody>
                    <a:bodyPr/>
                    <a:lstStyle/>
                    <a:p>
                      <a:r>
                        <a:rPr lang="en-US"/>
                        <a:t>Load Test</a:t>
                      </a:r>
                    </a:p>
                  </a:txBody>
                  <a:tcPr/>
                </a:tc>
                <a:tc>
                  <a:txBody>
                    <a:bodyPr/>
                    <a:lstStyle/>
                    <a:p>
                      <a:pPr marL="285750" indent="-285750">
                        <a:buFont typeface="Wingdings"/>
                        <a:buChar char="Ø"/>
                      </a:pPr>
                      <a:r>
                        <a:rPr lang="en-US"/>
                        <a:t>Students should be able to find the 'load test' button on the top right-hand side of the page.</a:t>
                      </a:r>
                    </a:p>
                  </a:txBody>
                  <a:tcPr/>
                </a:tc>
                <a:extLst>
                  <a:ext uri="{0D108BD9-81ED-4DB2-BD59-A6C34878D82A}">
                    <a16:rowId xmlns:a16="http://schemas.microsoft.com/office/drawing/2014/main" val="3979604333"/>
                  </a:ext>
                </a:extLst>
              </a:tr>
              <a:tr h="564064">
                <a:tc>
                  <a:txBody>
                    <a:bodyPr/>
                    <a:lstStyle/>
                    <a:p>
                      <a:r>
                        <a:rPr lang="en-US"/>
                        <a:t>Update</a:t>
                      </a:r>
                    </a:p>
                  </a:txBody>
                  <a:tcPr/>
                </a:tc>
                <a:tc>
                  <a:txBody>
                    <a:bodyPr/>
                    <a:lstStyle/>
                    <a:p>
                      <a:pPr marL="285750" indent="-285750">
                        <a:buFont typeface="Wingdings"/>
                        <a:buChar char="Ø"/>
                      </a:pPr>
                      <a:r>
                        <a:rPr lang="en-US"/>
                        <a:t>Students should be able to update their answers.</a:t>
                      </a:r>
                    </a:p>
                  </a:txBody>
                  <a:tcPr/>
                </a:tc>
                <a:extLst>
                  <a:ext uri="{0D108BD9-81ED-4DB2-BD59-A6C34878D82A}">
                    <a16:rowId xmlns:a16="http://schemas.microsoft.com/office/drawing/2014/main" val="3297220487"/>
                  </a:ext>
                </a:extLst>
              </a:tr>
              <a:tr h="1197198">
                <a:tc>
                  <a:txBody>
                    <a:bodyPr/>
                    <a:lstStyle/>
                    <a:p>
                      <a:r>
                        <a:rPr lang="en-US"/>
                        <a:t>Take me to the text</a:t>
                      </a:r>
                    </a:p>
                  </a:txBody>
                  <a:tcPr/>
                </a:tc>
                <a:tc>
                  <a:txBody>
                    <a:bodyPr/>
                    <a:lstStyle/>
                    <a:p>
                      <a:pPr marL="285750" indent="-285750">
                        <a:buFont typeface="Wingdings"/>
                        <a:buChar char="Ø"/>
                      </a:pPr>
                      <a:r>
                        <a:rPr lang="en-US" sz="1800" b="0" i="0" u="none" strike="noStrike" noProof="0">
                          <a:latin typeface="Calibri"/>
                        </a:rPr>
                        <a:t>Students should locate the 'take me to the text' button near the question, which will take them to the text where they can find the answers.</a:t>
                      </a:r>
                    </a:p>
                  </a:txBody>
                  <a:tcPr/>
                </a:tc>
                <a:extLst>
                  <a:ext uri="{0D108BD9-81ED-4DB2-BD59-A6C34878D82A}">
                    <a16:rowId xmlns:a16="http://schemas.microsoft.com/office/drawing/2014/main" val="244959978"/>
                  </a:ext>
                </a:extLst>
              </a:tr>
            </a:tbl>
          </a:graphicData>
        </a:graphic>
      </p:graphicFrame>
    </p:spTree>
    <p:extLst>
      <p:ext uri="{BB962C8B-B14F-4D97-AF65-F5344CB8AC3E}">
        <p14:creationId xmlns:p14="http://schemas.microsoft.com/office/powerpoint/2010/main" val="25325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D09A8-9DDE-482C-8B21-44476EB837AE}"/>
              </a:ext>
            </a:extLst>
          </p:cNvPr>
          <p:cNvSpPr>
            <a:spLocks noGrp="1"/>
          </p:cNvSpPr>
          <p:nvPr>
            <p:ph type="title"/>
          </p:nvPr>
        </p:nvSpPr>
        <p:spPr>
          <a:xfrm>
            <a:off x="5181601" y="359175"/>
            <a:ext cx="6368142" cy="1450757"/>
          </a:xfrm>
        </p:spPr>
        <p:txBody>
          <a:bodyPr>
            <a:normAutofit/>
          </a:bodyPr>
          <a:lstStyle/>
          <a:p>
            <a:r>
              <a:rPr lang="en-US" sz="8000" b="1">
                <a:cs typeface="Calibri Light"/>
              </a:rPr>
              <a:t>Agenda</a:t>
            </a:r>
            <a:endParaRPr lang="en-US" sz="8000" b="1"/>
          </a:p>
        </p:txBody>
      </p:sp>
      <p:pic>
        <p:nvPicPr>
          <p:cNvPr id="5" name="Picture 5" descr="Engineering drawing&#10;&#10;Description automatically generated">
            <a:extLst>
              <a:ext uri="{FF2B5EF4-FFF2-40B4-BE49-F238E27FC236}">
                <a16:creationId xmlns:a16="http://schemas.microsoft.com/office/drawing/2014/main" id="{A513CC8C-58B4-44A6-9E36-DB1BE2111E74}"/>
              </a:ext>
            </a:extLst>
          </p:cNvPr>
          <p:cNvPicPr>
            <a:picLocks noChangeAspect="1"/>
          </p:cNvPicPr>
          <p:nvPr/>
        </p:nvPicPr>
        <p:blipFill rotWithShape="1">
          <a:blip r:embed="rId3"/>
          <a:srcRect r="61893"/>
          <a:stretch/>
        </p:blipFill>
        <p:spPr>
          <a:xfrm>
            <a:off x="20" y="-12128"/>
            <a:ext cx="4654276" cy="6870127"/>
          </a:xfrm>
          <a:prstGeom prst="rect">
            <a:avLst/>
          </a:prstGeom>
        </p:spPr>
      </p:pic>
      <p:cxnSp>
        <p:nvCxnSpPr>
          <p:cNvPr id="28" name="Straight Connector 2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8">
            <a:extLst>
              <a:ext uri="{FF2B5EF4-FFF2-40B4-BE49-F238E27FC236}">
                <a16:creationId xmlns:a16="http://schemas.microsoft.com/office/drawing/2014/main" id="{AD1CD1E3-613A-440A-8D6F-BD7FCA852A7A}"/>
              </a:ext>
            </a:extLst>
          </p:cNvPr>
          <p:cNvSpPr>
            <a:spLocks noGrp="1"/>
          </p:cNvSpPr>
          <p:nvPr>
            <p:ph idx="1"/>
          </p:nvPr>
        </p:nvSpPr>
        <p:spPr>
          <a:xfrm>
            <a:off x="5181601" y="2083253"/>
            <a:ext cx="6368142" cy="4220363"/>
          </a:xfrm>
        </p:spPr>
        <p:txBody>
          <a:bodyPr vert="horz" lIns="0" tIns="45720" rIns="0" bIns="45720" rtlCol="0" anchor="t">
            <a:noAutofit/>
          </a:bodyPr>
          <a:lstStyle/>
          <a:p>
            <a:pPr marL="285750" indent="-285750">
              <a:spcBef>
                <a:spcPts val="0"/>
              </a:spcBef>
              <a:spcAft>
                <a:spcPts val="600"/>
              </a:spcAft>
              <a:buFont typeface="Wingdings,Sans-Serif" panose="020F0502020204030204" pitchFamily="34" charset="0"/>
              <a:buChar char="q"/>
            </a:pPr>
            <a:r>
              <a:rPr lang="en-US" sz="2400" dirty="0">
                <a:ea typeface="+mn-lt"/>
                <a:cs typeface="+mn-lt"/>
              </a:rPr>
              <a:t>Overview</a:t>
            </a:r>
          </a:p>
          <a:p>
            <a:pPr marL="285750" indent="-285750">
              <a:spcBef>
                <a:spcPts val="0"/>
              </a:spcBef>
              <a:spcAft>
                <a:spcPts val="600"/>
              </a:spcAft>
              <a:buFont typeface="Wingdings,Sans-Serif" panose="020F0502020204030204" pitchFamily="34" charset="0"/>
              <a:buChar char="q"/>
            </a:pPr>
            <a:r>
              <a:rPr lang="en-US" sz="2400" dirty="0">
                <a:ea typeface="+mn-lt"/>
                <a:cs typeface="+mn-lt"/>
              </a:rPr>
              <a:t>Minimal Viable Product</a:t>
            </a:r>
          </a:p>
          <a:p>
            <a:pPr marL="285750" indent="-285750">
              <a:spcBef>
                <a:spcPts val="0"/>
              </a:spcBef>
              <a:spcAft>
                <a:spcPts val="600"/>
              </a:spcAft>
              <a:buFont typeface="Wingdings,Sans-Serif" panose="020F0502020204030204" pitchFamily="34" charset="0"/>
              <a:buChar char="q"/>
            </a:pPr>
            <a:r>
              <a:rPr lang="en-US" sz="2400" dirty="0">
                <a:ea typeface="+mn-lt"/>
                <a:cs typeface="+mn-lt"/>
              </a:rPr>
              <a:t>User Stories</a:t>
            </a:r>
          </a:p>
          <a:p>
            <a:pPr marL="285750" indent="-285750">
              <a:spcBef>
                <a:spcPts val="0"/>
              </a:spcBef>
              <a:spcAft>
                <a:spcPts val="600"/>
              </a:spcAft>
              <a:buFont typeface="Wingdings,Sans-Serif" panose="020F0502020204030204" pitchFamily="34" charset="0"/>
              <a:buChar char="q"/>
            </a:pPr>
            <a:r>
              <a:rPr lang="en-US" sz="2400" dirty="0">
                <a:ea typeface="+mn-lt"/>
                <a:cs typeface="+mn-lt"/>
              </a:rPr>
              <a:t>Acceptance Criteria</a:t>
            </a:r>
          </a:p>
          <a:p>
            <a:pPr marL="285750" indent="-285750">
              <a:spcBef>
                <a:spcPts val="0"/>
              </a:spcBef>
              <a:spcAft>
                <a:spcPts val="600"/>
              </a:spcAft>
              <a:buFont typeface="Wingdings,Sans-Serif" panose="020F0502020204030204" pitchFamily="34" charset="0"/>
              <a:buChar char="q"/>
            </a:pPr>
            <a:r>
              <a:rPr lang="en-US" sz="2400" dirty="0">
                <a:ea typeface="+mn-lt"/>
                <a:cs typeface="+mn-lt"/>
              </a:rPr>
              <a:t>Mock-Up Designs</a:t>
            </a: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Test Cases</a:t>
            </a:r>
          </a:p>
          <a:p>
            <a:pPr marL="285750" indent="-285750">
              <a:spcBef>
                <a:spcPts val="0"/>
              </a:spcBef>
              <a:spcAft>
                <a:spcPts val="600"/>
              </a:spcAft>
              <a:buFont typeface="Wingdings,Sans-Serif" panose="020F0502020204030204" pitchFamily="34" charset="0"/>
              <a:buChar char="q"/>
            </a:pPr>
            <a:r>
              <a:rPr lang="en-US" sz="2400" dirty="0">
                <a:ea typeface="+mn-lt"/>
                <a:cs typeface="+mn-lt"/>
              </a:rPr>
              <a:t>Sprint Backlog</a:t>
            </a:r>
            <a:endParaRPr lang="en-US" sz="2400" dirty="0">
              <a:cs typeface="Calibri" panose="020F0502020204030204"/>
            </a:endParaRP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Product Backlog</a:t>
            </a: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Milestone Timelines</a:t>
            </a: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Retrospectives</a:t>
            </a: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Future Tasks</a:t>
            </a:r>
          </a:p>
          <a:p>
            <a:pPr marL="285750" indent="-285750">
              <a:spcBef>
                <a:spcPts val="0"/>
              </a:spcBef>
              <a:spcAft>
                <a:spcPts val="600"/>
              </a:spcAft>
              <a:buFont typeface="Wingdings,Sans-Serif" panose="020F0502020204030204" pitchFamily="34" charset="0"/>
              <a:buChar char="q"/>
            </a:pPr>
            <a:r>
              <a:rPr lang="en-US" sz="2400" dirty="0">
                <a:cs typeface="Calibri" panose="020F0502020204030204"/>
              </a:rPr>
              <a:t>Conclusion</a:t>
            </a:r>
          </a:p>
        </p:txBody>
      </p:sp>
    </p:spTree>
    <p:extLst>
      <p:ext uri="{BB962C8B-B14F-4D97-AF65-F5344CB8AC3E}">
        <p14:creationId xmlns:p14="http://schemas.microsoft.com/office/powerpoint/2010/main" val="149897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eck List Exam · Free vector graphic on Pixabay">
            <a:extLst>
              <a:ext uri="{FF2B5EF4-FFF2-40B4-BE49-F238E27FC236}">
                <a16:creationId xmlns:a16="http://schemas.microsoft.com/office/drawing/2014/main" id="{63356AF7-63AF-4747-8B49-1A39C9693700}"/>
              </a:ext>
            </a:extLst>
          </p:cNvPr>
          <p:cNvPicPr>
            <a:picLocks noChangeAspect="1"/>
          </p:cNvPicPr>
          <p:nvPr/>
        </p:nvPicPr>
        <p:blipFill rotWithShape="1">
          <a:blip r:embed="rId2"/>
          <a:srcRect l="16322" r="15930" b="-2"/>
          <a:stretch/>
        </p:blipFill>
        <p:spPr>
          <a:xfrm>
            <a:off x="20" y="-12128"/>
            <a:ext cx="4654276" cy="6870127"/>
          </a:xfrm>
          <a:prstGeom prst="rect">
            <a:avLst/>
          </a:prstGeom>
        </p:spPr>
      </p:pic>
      <p:cxnSp>
        <p:nvCxnSpPr>
          <p:cNvPr id="50" name="Straight Connector 4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175FA-C06C-4257-9E93-CA8415A33C7D}"/>
              </a:ext>
            </a:extLst>
          </p:cNvPr>
          <p:cNvSpPr txBox="1"/>
          <p:nvPr/>
        </p:nvSpPr>
        <p:spPr>
          <a:xfrm>
            <a:off x="5005860" y="1360615"/>
            <a:ext cx="67385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Test Casess for User Input Page</a:t>
            </a:r>
          </a:p>
        </p:txBody>
      </p:sp>
      <p:graphicFrame>
        <p:nvGraphicFramePr>
          <p:cNvPr id="3" name="Table 3">
            <a:extLst>
              <a:ext uri="{FF2B5EF4-FFF2-40B4-BE49-F238E27FC236}">
                <a16:creationId xmlns:a16="http://schemas.microsoft.com/office/drawing/2014/main" id="{E2FC9C60-DA1F-4498-999A-50873DE3B587}"/>
              </a:ext>
            </a:extLst>
          </p:cNvPr>
          <p:cNvGraphicFramePr>
            <a:graphicFrameLocks noGrp="1"/>
          </p:cNvGraphicFramePr>
          <p:nvPr>
            <p:extLst>
              <p:ext uri="{D42A27DB-BD31-4B8C-83A1-F6EECF244321}">
                <p14:modId xmlns:p14="http://schemas.microsoft.com/office/powerpoint/2010/main" val="360588081"/>
              </p:ext>
            </p:extLst>
          </p:nvPr>
        </p:nvGraphicFramePr>
        <p:xfrm>
          <a:off x="4744890" y="2145126"/>
          <a:ext cx="7355804" cy="3315623"/>
        </p:xfrm>
        <a:graphic>
          <a:graphicData uri="http://schemas.openxmlformats.org/drawingml/2006/table">
            <a:tbl>
              <a:tblPr firstRow="1" bandRow="1">
                <a:tableStyleId>{7DF18680-E054-41AD-8BC1-D1AEF772440D}</a:tableStyleId>
              </a:tblPr>
              <a:tblGrid>
                <a:gridCol w="2456722">
                  <a:extLst>
                    <a:ext uri="{9D8B030D-6E8A-4147-A177-3AD203B41FA5}">
                      <a16:colId xmlns:a16="http://schemas.microsoft.com/office/drawing/2014/main" val="3460156935"/>
                    </a:ext>
                  </a:extLst>
                </a:gridCol>
                <a:gridCol w="4899082">
                  <a:extLst>
                    <a:ext uri="{9D8B030D-6E8A-4147-A177-3AD203B41FA5}">
                      <a16:colId xmlns:a16="http://schemas.microsoft.com/office/drawing/2014/main" val="650479143"/>
                    </a:ext>
                  </a:extLst>
                </a:gridCol>
              </a:tblGrid>
              <a:tr h="860651">
                <a:tc>
                  <a:txBody>
                    <a:bodyPr/>
                    <a:lstStyle/>
                    <a:p>
                      <a:r>
                        <a:rPr lang="en-US"/>
                        <a:t>       TEST CASES</a:t>
                      </a:r>
                    </a:p>
                  </a:txBody>
                  <a:tcPr/>
                </a:tc>
                <a:tc>
                  <a:txBody>
                    <a:bodyPr/>
                    <a:lstStyle/>
                    <a:p>
                      <a:r>
                        <a:rPr lang="en-US"/>
                        <a:t>                    EXPECTED RESULTS</a:t>
                      </a:r>
                    </a:p>
                  </a:txBody>
                  <a:tcPr/>
                </a:tc>
                <a:extLst>
                  <a:ext uri="{0D108BD9-81ED-4DB2-BD59-A6C34878D82A}">
                    <a16:rowId xmlns:a16="http://schemas.microsoft.com/office/drawing/2014/main" val="1506413200"/>
                  </a:ext>
                </a:extLst>
              </a:tr>
              <a:tr h="1227486">
                <a:tc>
                  <a:txBody>
                    <a:bodyPr/>
                    <a:lstStyle/>
                    <a:p>
                      <a:pPr lvl="0">
                        <a:buNone/>
                      </a:pPr>
                      <a:r>
                        <a:rPr lang="en-US"/>
                        <a:t>Subject</a:t>
                      </a:r>
                    </a:p>
                  </a:txBody>
                  <a:tcPr/>
                </a:tc>
                <a:tc>
                  <a:txBody>
                    <a:bodyPr/>
                    <a:lstStyle/>
                    <a:p>
                      <a:pPr marL="285750" lvl="0" indent="-285750">
                        <a:buFont typeface="Wingdings"/>
                        <a:buChar char="Ø"/>
                      </a:pPr>
                      <a:r>
                        <a:rPr lang="en-US" sz="1800" b="0" i="0" u="none" strike="noStrike" noProof="0">
                          <a:latin typeface="Calibri"/>
                        </a:rPr>
                        <a:t>Every user would be able to locate the 'subject' dropdown on the left-hand side of their page, which will display all the subjects for which they can get/create assignments.</a:t>
                      </a:r>
                    </a:p>
                  </a:txBody>
                  <a:tcPr/>
                </a:tc>
                <a:extLst>
                  <a:ext uri="{0D108BD9-81ED-4DB2-BD59-A6C34878D82A}">
                    <a16:rowId xmlns:a16="http://schemas.microsoft.com/office/drawing/2014/main" val="3626054797"/>
                  </a:ext>
                </a:extLst>
              </a:tr>
              <a:tr h="1227486">
                <a:tc>
                  <a:txBody>
                    <a:bodyPr/>
                    <a:lstStyle/>
                    <a:p>
                      <a:pPr lvl="0">
                        <a:buNone/>
                      </a:pPr>
                      <a:r>
                        <a:rPr lang="en-US"/>
                        <a:t>Logout</a:t>
                      </a:r>
                    </a:p>
                  </a:txBody>
                  <a:tcPr/>
                </a:tc>
                <a:tc>
                  <a:txBody>
                    <a:bodyPr/>
                    <a:lstStyle/>
                    <a:p>
                      <a:pPr marL="285750" lvl="0" indent="-285750">
                        <a:buFont typeface="Wingdings"/>
                        <a:buChar char="Ø"/>
                      </a:pPr>
                      <a:r>
                        <a:rPr lang="en-US" sz="1800" b="0" i="0" u="none" strike="noStrike" noProof="0">
                          <a:latin typeface="Calibri"/>
                        </a:rPr>
                        <a:t>Every user will find the logout option in the top right-hand side of the page to log out of the application.</a:t>
                      </a:r>
                    </a:p>
                  </a:txBody>
                  <a:tcPr/>
                </a:tc>
                <a:extLst>
                  <a:ext uri="{0D108BD9-81ED-4DB2-BD59-A6C34878D82A}">
                    <a16:rowId xmlns:a16="http://schemas.microsoft.com/office/drawing/2014/main" val="971593833"/>
                  </a:ext>
                </a:extLst>
              </a:tr>
            </a:tbl>
          </a:graphicData>
        </a:graphic>
      </p:graphicFrame>
      <p:pic>
        <p:nvPicPr>
          <p:cNvPr id="4" name="Picture 4" descr="A picture containing graphical user interface&#10;&#10;Description automatically generated">
            <a:extLst>
              <a:ext uri="{FF2B5EF4-FFF2-40B4-BE49-F238E27FC236}">
                <a16:creationId xmlns:a16="http://schemas.microsoft.com/office/drawing/2014/main" id="{B034285B-7C35-4EA4-A973-FF432089EA62}"/>
              </a:ext>
            </a:extLst>
          </p:cNvPr>
          <p:cNvPicPr>
            <a:picLocks noChangeAspect="1"/>
          </p:cNvPicPr>
          <p:nvPr/>
        </p:nvPicPr>
        <p:blipFill>
          <a:blip r:embed="rId3"/>
          <a:stretch>
            <a:fillRect/>
          </a:stretch>
        </p:blipFill>
        <p:spPr>
          <a:xfrm>
            <a:off x="9668275" y="4800519"/>
            <a:ext cx="872458" cy="561095"/>
          </a:xfrm>
          <a:prstGeom prst="rect">
            <a:avLst/>
          </a:prstGeom>
        </p:spPr>
      </p:pic>
    </p:spTree>
    <p:extLst>
      <p:ext uri="{BB962C8B-B14F-4D97-AF65-F5344CB8AC3E}">
        <p14:creationId xmlns:p14="http://schemas.microsoft.com/office/powerpoint/2010/main" val="381842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eck List Exam · Free vector graphic on Pixabay">
            <a:extLst>
              <a:ext uri="{FF2B5EF4-FFF2-40B4-BE49-F238E27FC236}">
                <a16:creationId xmlns:a16="http://schemas.microsoft.com/office/drawing/2014/main" id="{63356AF7-63AF-4747-8B49-1A39C9693700}"/>
              </a:ext>
            </a:extLst>
          </p:cNvPr>
          <p:cNvPicPr>
            <a:picLocks noChangeAspect="1"/>
          </p:cNvPicPr>
          <p:nvPr/>
        </p:nvPicPr>
        <p:blipFill rotWithShape="1">
          <a:blip r:embed="rId2"/>
          <a:srcRect l="16322" r="15930" b="-2"/>
          <a:stretch/>
        </p:blipFill>
        <p:spPr>
          <a:xfrm>
            <a:off x="20" y="-12128"/>
            <a:ext cx="4654276" cy="6870127"/>
          </a:xfrm>
          <a:prstGeom prst="rect">
            <a:avLst/>
          </a:prstGeom>
        </p:spPr>
      </p:pic>
      <p:cxnSp>
        <p:nvCxnSpPr>
          <p:cNvPr id="50" name="Straight Connector 4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175FA-C06C-4257-9E93-CA8415A33C7D}"/>
              </a:ext>
            </a:extLst>
          </p:cNvPr>
          <p:cNvSpPr txBox="1"/>
          <p:nvPr/>
        </p:nvSpPr>
        <p:spPr>
          <a:xfrm>
            <a:off x="5005860" y="1360615"/>
            <a:ext cx="67385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Test Cases for Result Page</a:t>
            </a:r>
          </a:p>
        </p:txBody>
      </p:sp>
      <p:graphicFrame>
        <p:nvGraphicFramePr>
          <p:cNvPr id="3" name="Table 3">
            <a:extLst>
              <a:ext uri="{FF2B5EF4-FFF2-40B4-BE49-F238E27FC236}">
                <a16:creationId xmlns:a16="http://schemas.microsoft.com/office/drawing/2014/main" id="{E2FC9C60-DA1F-4498-999A-50873DE3B587}"/>
              </a:ext>
            </a:extLst>
          </p:cNvPr>
          <p:cNvGraphicFramePr>
            <a:graphicFrameLocks noGrp="1"/>
          </p:cNvGraphicFramePr>
          <p:nvPr>
            <p:extLst>
              <p:ext uri="{D42A27DB-BD31-4B8C-83A1-F6EECF244321}">
                <p14:modId xmlns:p14="http://schemas.microsoft.com/office/powerpoint/2010/main" val="3331730691"/>
              </p:ext>
            </p:extLst>
          </p:nvPr>
        </p:nvGraphicFramePr>
        <p:xfrm>
          <a:off x="4757626" y="2191457"/>
          <a:ext cx="7317385" cy="2513638"/>
        </p:xfrm>
        <a:graphic>
          <a:graphicData uri="http://schemas.openxmlformats.org/drawingml/2006/table">
            <a:tbl>
              <a:tblPr firstRow="1" bandRow="1">
                <a:tableStyleId>{7DF18680-E054-41AD-8BC1-D1AEF772440D}</a:tableStyleId>
              </a:tblPr>
              <a:tblGrid>
                <a:gridCol w="2443891">
                  <a:extLst>
                    <a:ext uri="{9D8B030D-6E8A-4147-A177-3AD203B41FA5}">
                      <a16:colId xmlns:a16="http://schemas.microsoft.com/office/drawing/2014/main" val="3460156935"/>
                    </a:ext>
                  </a:extLst>
                </a:gridCol>
                <a:gridCol w="4873494">
                  <a:extLst>
                    <a:ext uri="{9D8B030D-6E8A-4147-A177-3AD203B41FA5}">
                      <a16:colId xmlns:a16="http://schemas.microsoft.com/office/drawing/2014/main" val="650479143"/>
                    </a:ext>
                  </a:extLst>
                </a:gridCol>
              </a:tblGrid>
              <a:tr h="576648">
                <a:tc>
                  <a:txBody>
                    <a:bodyPr/>
                    <a:lstStyle/>
                    <a:p>
                      <a:r>
                        <a:rPr lang="en-US"/>
                        <a:t>       TEST CASES</a:t>
                      </a:r>
                    </a:p>
                  </a:txBody>
                  <a:tcPr/>
                </a:tc>
                <a:tc>
                  <a:txBody>
                    <a:bodyPr/>
                    <a:lstStyle/>
                    <a:p>
                      <a:r>
                        <a:rPr lang="en-US"/>
                        <a:t>                    EXPECTED RESULTS</a:t>
                      </a:r>
                    </a:p>
                  </a:txBody>
                  <a:tcPr/>
                </a:tc>
                <a:extLst>
                  <a:ext uri="{0D108BD9-81ED-4DB2-BD59-A6C34878D82A}">
                    <a16:rowId xmlns:a16="http://schemas.microsoft.com/office/drawing/2014/main" val="1506413200"/>
                  </a:ext>
                </a:extLst>
              </a:tr>
              <a:tr h="748270">
                <a:tc>
                  <a:txBody>
                    <a:bodyPr/>
                    <a:lstStyle/>
                    <a:p>
                      <a:pPr marL="285750" indent="-285750">
                        <a:buFont typeface="Wingdings"/>
                        <a:buChar char="Ø"/>
                      </a:pPr>
                      <a:r>
                        <a:rPr lang="en-US" sz="1800" b="0" i="0" u="none" strike="noStrike" noProof="0">
                          <a:latin typeface="Calibri"/>
                        </a:rPr>
                        <a:t>Generate Report</a:t>
                      </a:r>
                      <a:endParaRPr lang="en-US"/>
                    </a:p>
                  </a:txBody>
                  <a:tcPr/>
                </a:tc>
                <a:tc>
                  <a:txBody>
                    <a:bodyPr/>
                    <a:lstStyle/>
                    <a:p>
                      <a:pPr marL="285750" indent="-285750">
                        <a:buFont typeface="Wingdings"/>
                        <a:buChar char="Ø"/>
                      </a:pPr>
                      <a:r>
                        <a:rPr lang="en-US" sz="1800" b="0" i="0" u="none" strike="noStrike" noProof="0"/>
                        <a:t>Every user should be able to locate the 'generate report' option on the top right-hand side of the page to generate the report of any student.</a:t>
                      </a:r>
                      <a:endParaRPr lang="en-US"/>
                    </a:p>
                  </a:txBody>
                  <a:tcPr/>
                </a:tc>
                <a:extLst>
                  <a:ext uri="{0D108BD9-81ED-4DB2-BD59-A6C34878D82A}">
                    <a16:rowId xmlns:a16="http://schemas.microsoft.com/office/drawing/2014/main" val="3626054797"/>
                  </a:ext>
                </a:extLst>
              </a:tr>
              <a:tr h="748270">
                <a:tc>
                  <a:txBody>
                    <a:bodyPr/>
                    <a:lstStyle/>
                    <a:p>
                      <a:endParaRPr lang="en-US"/>
                    </a:p>
                  </a:txBody>
                  <a:tcPr/>
                </a:tc>
                <a:tc>
                  <a:txBody>
                    <a:bodyPr/>
                    <a:lstStyle/>
                    <a:p>
                      <a:pPr marL="285750" indent="-285750">
                        <a:buFont typeface="Wingdings"/>
                        <a:buChar char="Ø"/>
                      </a:pPr>
                      <a:endParaRPr lang="en-US"/>
                    </a:p>
                  </a:txBody>
                  <a:tcPr/>
                </a:tc>
                <a:extLst>
                  <a:ext uri="{0D108BD9-81ED-4DB2-BD59-A6C34878D82A}">
                    <a16:rowId xmlns:a16="http://schemas.microsoft.com/office/drawing/2014/main" val="1060479001"/>
                  </a:ext>
                </a:extLst>
              </a:tr>
            </a:tbl>
          </a:graphicData>
        </a:graphic>
      </p:graphicFrame>
    </p:spTree>
    <p:extLst>
      <p:ext uri="{BB962C8B-B14F-4D97-AF65-F5344CB8AC3E}">
        <p14:creationId xmlns:p14="http://schemas.microsoft.com/office/powerpoint/2010/main" val="292058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view of a track and field lane in the dark">
            <a:extLst>
              <a:ext uri="{FF2B5EF4-FFF2-40B4-BE49-F238E27FC236}">
                <a16:creationId xmlns:a16="http://schemas.microsoft.com/office/drawing/2014/main" id="{356DD614-16D7-4E16-9B55-99E35915994B}"/>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cxnSp>
        <p:nvCxnSpPr>
          <p:cNvPr id="27" name="Straight Connector 26">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95DA0E0-2F45-45A3-B04A-834293DDF948}"/>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r>
              <a:rPr lang="en-US" sz="8000" dirty="0"/>
              <a:t>Sprint Backlog</a:t>
            </a:r>
          </a:p>
        </p:txBody>
      </p:sp>
      <p:sp>
        <p:nvSpPr>
          <p:cNvPr id="29" name="Rectangle 28">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672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43DEA40-E679-4D97-8FC1-14DBB73F048F}"/>
              </a:ext>
            </a:extLst>
          </p:cNvPr>
          <p:cNvGraphicFramePr>
            <a:graphicFrameLocks noGrp="1"/>
          </p:cNvGraphicFramePr>
          <p:nvPr>
            <p:extLst>
              <p:ext uri="{D42A27DB-BD31-4B8C-83A1-F6EECF244321}">
                <p14:modId xmlns:p14="http://schemas.microsoft.com/office/powerpoint/2010/main" val="1961097851"/>
              </p:ext>
            </p:extLst>
          </p:nvPr>
        </p:nvGraphicFramePr>
        <p:xfrm>
          <a:off x="420914" y="355600"/>
          <a:ext cx="11612463" cy="5747706"/>
        </p:xfrm>
        <a:graphic>
          <a:graphicData uri="http://schemas.openxmlformats.org/drawingml/2006/table">
            <a:tbl>
              <a:tblPr firstRow="1" bandRow="1">
                <a:tableStyleId>{5C22544A-7EE6-4342-B048-85BDC9FD1C3A}</a:tableStyleId>
              </a:tblPr>
              <a:tblGrid>
                <a:gridCol w="4106192">
                  <a:extLst>
                    <a:ext uri="{9D8B030D-6E8A-4147-A177-3AD203B41FA5}">
                      <a16:colId xmlns:a16="http://schemas.microsoft.com/office/drawing/2014/main" val="2060128984"/>
                    </a:ext>
                  </a:extLst>
                </a:gridCol>
                <a:gridCol w="1908407">
                  <a:extLst>
                    <a:ext uri="{9D8B030D-6E8A-4147-A177-3AD203B41FA5}">
                      <a16:colId xmlns:a16="http://schemas.microsoft.com/office/drawing/2014/main" val="3521547330"/>
                    </a:ext>
                  </a:extLst>
                </a:gridCol>
                <a:gridCol w="1604409">
                  <a:extLst>
                    <a:ext uri="{9D8B030D-6E8A-4147-A177-3AD203B41FA5}">
                      <a16:colId xmlns:a16="http://schemas.microsoft.com/office/drawing/2014/main" val="1301053510"/>
                    </a:ext>
                  </a:extLst>
                </a:gridCol>
                <a:gridCol w="1411340">
                  <a:extLst>
                    <a:ext uri="{9D8B030D-6E8A-4147-A177-3AD203B41FA5}">
                      <a16:colId xmlns:a16="http://schemas.microsoft.com/office/drawing/2014/main" val="2619301364"/>
                    </a:ext>
                  </a:extLst>
                </a:gridCol>
                <a:gridCol w="2582115">
                  <a:extLst>
                    <a:ext uri="{9D8B030D-6E8A-4147-A177-3AD203B41FA5}">
                      <a16:colId xmlns:a16="http://schemas.microsoft.com/office/drawing/2014/main" val="3626673865"/>
                    </a:ext>
                  </a:extLst>
                </a:gridCol>
              </a:tblGrid>
              <a:tr h="739206">
                <a:tc>
                  <a:txBody>
                    <a:bodyPr/>
                    <a:lstStyle/>
                    <a:p>
                      <a:pPr fontAlgn="base"/>
                      <a:r>
                        <a:rPr lang="en-US" dirty="0">
                          <a:effectLst/>
                        </a:rPr>
                        <a:t>SUMMARY OF THE ISSUE​</a:t>
                      </a:r>
                      <a:endParaRPr lang="en-US" b="1" dirty="0">
                        <a:effectLst/>
                      </a:endParaRPr>
                    </a:p>
                  </a:txBody>
                  <a:tcPr anchor="b"/>
                </a:tc>
                <a:tc>
                  <a:txBody>
                    <a:bodyPr/>
                    <a:lstStyle/>
                    <a:p>
                      <a:pPr fontAlgn="base"/>
                      <a:r>
                        <a:rPr lang="en-US" dirty="0">
                          <a:effectLst/>
                        </a:rPr>
                        <a:t>ISSUE TYPE​</a:t>
                      </a:r>
                      <a:endParaRPr lang="en-US" b="1" dirty="0">
                        <a:effectLst/>
                      </a:endParaRPr>
                    </a:p>
                  </a:txBody>
                  <a:tcPr anchor="b"/>
                </a:tc>
                <a:tc>
                  <a:txBody>
                    <a:bodyPr/>
                    <a:lstStyle/>
                    <a:p>
                      <a:pPr fontAlgn="base"/>
                      <a:r>
                        <a:rPr lang="en-US" dirty="0">
                          <a:effectLst/>
                        </a:rPr>
                        <a:t>PRIORITY​</a:t>
                      </a:r>
                      <a:endParaRPr lang="en-US" b="1" dirty="0">
                        <a:effectLst/>
                      </a:endParaRPr>
                    </a:p>
                  </a:txBody>
                  <a:tcPr anchor="b"/>
                </a:tc>
                <a:tc>
                  <a:txBody>
                    <a:bodyPr/>
                    <a:lstStyle/>
                    <a:p>
                      <a:pPr fontAlgn="base"/>
                      <a:r>
                        <a:rPr lang="en-US" dirty="0">
                          <a:effectLst/>
                        </a:rPr>
                        <a:t>STATUS​</a:t>
                      </a:r>
                      <a:endParaRPr lang="en-US" b="1" dirty="0">
                        <a:effectLst/>
                      </a:endParaRPr>
                    </a:p>
                  </a:txBody>
                  <a:tcPr anchor="b"/>
                </a:tc>
                <a:tc>
                  <a:txBody>
                    <a:bodyPr/>
                    <a:lstStyle/>
                    <a:p>
                      <a:pPr fontAlgn="base"/>
                      <a:r>
                        <a:rPr lang="en-US" dirty="0">
                          <a:effectLst/>
                        </a:rPr>
                        <a:t>ESTIMATED TIME​</a:t>
                      </a:r>
                      <a:endParaRPr lang="en-US" b="1" dirty="0">
                        <a:effectLst/>
                      </a:endParaRPr>
                    </a:p>
                  </a:txBody>
                  <a:tcPr anchor="b"/>
                </a:tc>
                <a:extLst>
                  <a:ext uri="{0D108BD9-81ED-4DB2-BD59-A6C34878D82A}">
                    <a16:rowId xmlns:a16="http://schemas.microsoft.com/office/drawing/2014/main" val="1276403871"/>
                  </a:ext>
                </a:extLst>
              </a:tr>
              <a:tr h="739206">
                <a:tc>
                  <a:txBody>
                    <a:bodyPr/>
                    <a:lstStyle/>
                    <a:p>
                      <a:pPr lvl="0">
                        <a:buNone/>
                      </a:pPr>
                      <a:r>
                        <a:rPr lang="en-US" dirty="0">
                          <a:effectLst/>
                        </a:rPr>
                        <a:t>Create mock-up designs</a:t>
                      </a:r>
                    </a:p>
                  </a:txBody>
                  <a:tcPr/>
                </a:tc>
                <a:tc>
                  <a:txBody>
                    <a:bodyPr/>
                    <a:lstStyle/>
                    <a:p>
                      <a:pPr lvl="0">
                        <a:buNone/>
                      </a:pPr>
                      <a:r>
                        <a:rPr lang="en-US" dirty="0">
                          <a:effectLst/>
                        </a:rPr>
                        <a:t>Task</a:t>
                      </a:r>
                    </a:p>
                  </a:txBody>
                  <a:tcPr/>
                </a:tc>
                <a:tc>
                  <a:txBody>
                    <a:bodyPr/>
                    <a:lstStyle/>
                    <a:p>
                      <a:pPr lvl="0">
                        <a:buNone/>
                      </a:pPr>
                      <a:r>
                        <a:rPr lang="en-US" sz="1800" b="0" i="0" u="none" strike="noStrike" noProof="0" dirty="0">
                          <a:effectLst/>
                          <a:latin typeface="Calibri"/>
                        </a:rPr>
                        <a:t>Medium </a:t>
                      </a:r>
                      <a:endParaRPr lang="en-US"/>
                    </a:p>
                  </a:txBody>
                  <a:tcPr/>
                </a:tc>
                <a:tc>
                  <a:txBody>
                    <a:bodyPr/>
                    <a:lstStyle/>
                    <a:p>
                      <a:pPr lvl="0">
                        <a:buNone/>
                      </a:pPr>
                      <a:r>
                        <a:rPr lang="en-US" dirty="0">
                          <a:effectLst/>
                        </a:rPr>
                        <a:t>Done</a:t>
                      </a:r>
                    </a:p>
                  </a:txBody>
                  <a:tcPr/>
                </a:tc>
                <a:tc>
                  <a:txBody>
                    <a:bodyPr/>
                    <a:lstStyle/>
                    <a:p>
                      <a:pPr lvl="0">
                        <a:buNone/>
                      </a:pPr>
                      <a:r>
                        <a:rPr lang="en-US" dirty="0">
                          <a:effectLst/>
                        </a:rPr>
                        <a:t>3hr</a:t>
                      </a:r>
                    </a:p>
                  </a:txBody>
                  <a:tcPr/>
                </a:tc>
                <a:extLst>
                  <a:ext uri="{0D108BD9-81ED-4DB2-BD59-A6C34878D82A}">
                    <a16:rowId xmlns:a16="http://schemas.microsoft.com/office/drawing/2014/main" val="4176472203"/>
                  </a:ext>
                </a:extLst>
              </a:tr>
              <a:tr h="739206">
                <a:tc>
                  <a:txBody>
                    <a:bodyPr/>
                    <a:lstStyle/>
                    <a:p>
                      <a:pPr fontAlgn="base"/>
                      <a:r>
                        <a:rPr lang="en-US" dirty="0">
                          <a:effectLst/>
                        </a:rPr>
                        <a:t>Research and find the applications to implement in the project​</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Medium​</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1week​</a:t>
                      </a:r>
                      <a:endParaRPr lang="en-US" dirty="0">
                        <a:solidFill>
                          <a:srgbClr val="000000"/>
                        </a:solidFill>
                        <a:effectLst/>
                      </a:endParaRPr>
                    </a:p>
                  </a:txBody>
                  <a:tcPr anchor="ctr"/>
                </a:tc>
                <a:extLst>
                  <a:ext uri="{0D108BD9-81ED-4DB2-BD59-A6C34878D82A}">
                    <a16:rowId xmlns:a16="http://schemas.microsoft.com/office/drawing/2014/main" val="1433587158"/>
                  </a:ext>
                </a:extLst>
              </a:tr>
              <a:tr h="512919">
                <a:tc>
                  <a:txBody>
                    <a:bodyPr/>
                    <a:lstStyle/>
                    <a:p>
                      <a:pPr fontAlgn="base"/>
                      <a:r>
                        <a:rPr lang="en-US" dirty="0">
                          <a:effectLst/>
                        </a:rPr>
                        <a:t>Create user stories​</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Highest​</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2hr​</a:t>
                      </a:r>
                      <a:endParaRPr lang="en-US" dirty="0">
                        <a:solidFill>
                          <a:srgbClr val="000000"/>
                        </a:solidFill>
                        <a:effectLst/>
                      </a:endParaRPr>
                    </a:p>
                  </a:txBody>
                  <a:tcPr anchor="ctr"/>
                </a:tc>
                <a:extLst>
                  <a:ext uri="{0D108BD9-81ED-4DB2-BD59-A6C34878D82A}">
                    <a16:rowId xmlns:a16="http://schemas.microsoft.com/office/drawing/2014/main" val="2462207575"/>
                  </a:ext>
                </a:extLst>
              </a:tr>
              <a:tr h="512919">
                <a:tc>
                  <a:txBody>
                    <a:bodyPr/>
                    <a:lstStyle/>
                    <a:p>
                      <a:pPr fontAlgn="base"/>
                      <a:r>
                        <a:rPr lang="en-US" dirty="0">
                          <a:effectLst/>
                        </a:rPr>
                        <a:t>Complete Test cases​</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High​</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2hr​</a:t>
                      </a:r>
                      <a:endParaRPr lang="en-US" dirty="0">
                        <a:solidFill>
                          <a:srgbClr val="000000"/>
                        </a:solidFill>
                        <a:effectLst/>
                      </a:endParaRPr>
                    </a:p>
                  </a:txBody>
                  <a:tcPr anchor="ctr"/>
                </a:tc>
                <a:extLst>
                  <a:ext uri="{0D108BD9-81ED-4DB2-BD59-A6C34878D82A}">
                    <a16:rowId xmlns:a16="http://schemas.microsoft.com/office/drawing/2014/main" val="2330872295"/>
                  </a:ext>
                </a:extLst>
              </a:tr>
              <a:tr h="739206">
                <a:tc>
                  <a:txBody>
                    <a:bodyPr/>
                    <a:lstStyle/>
                    <a:p>
                      <a:pPr fontAlgn="base"/>
                      <a:r>
                        <a:rPr lang="en-US" dirty="0">
                          <a:effectLst/>
                        </a:rPr>
                        <a:t>Research on google BERT for NLP (backend)​</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Medium​</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1week​</a:t>
                      </a:r>
                      <a:endParaRPr lang="en-US" dirty="0">
                        <a:solidFill>
                          <a:srgbClr val="000000"/>
                        </a:solidFill>
                        <a:effectLst/>
                      </a:endParaRPr>
                    </a:p>
                  </a:txBody>
                  <a:tcPr anchor="ctr"/>
                </a:tc>
                <a:extLst>
                  <a:ext uri="{0D108BD9-81ED-4DB2-BD59-A6C34878D82A}">
                    <a16:rowId xmlns:a16="http://schemas.microsoft.com/office/drawing/2014/main" val="3838318393"/>
                  </a:ext>
                </a:extLst>
              </a:tr>
              <a:tr h="512919">
                <a:tc>
                  <a:txBody>
                    <a:bodyPr/>
                    <a:lstStyle/>
                    <a:p>
                      <a:pPr fontAlgn="base"/>
                      <a:r>
                        <a:rPr lang="en-US" dirty="0">
                          <a:effectLst/>
                        </a:rPr>
                        <a:t>Complete Acceptance criteria​</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High​</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2hr​</a:t>
                      </a:r>
                      <a:endParaRPr lang="en-US" dirty="0">
                        <a:solidFill>
                          <a:srgbClr val="000000"/>
                        </a:solidFill>
                        <a:effectLst/>
                      </a:endParaRPr>
                    </a:p>
                  </a:txBody>
                  <a:tcPr anchor="ctr"/>
                </a:tc>
                <a:extLst>
                  <a:ext uri="{0D108BD9-81ED-4DB2-BD59-A6C34878D82A}">
                    <a16:rowId xmlns:a16="http://schemas.microsoft.com/office/drawing/2014/main" val="2222581133"/>
                  </a:ext>
                </a:extLst>
              </a:tr>
              <a:tr h="512919">
                <a:tc>
                  <a:txBody>
                    <a:bodyPr/>
                    <a:lstStyle/>
                    <a:p>
                      <a:pPr fontAlgn="base"/>
                      <a:r>
                        <a:rPr lang="en-US" dirty="0">
                          <a:effectLst/>
                        </a:rPr>
                        <a:t>Create Mock-up web design​</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High​</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5hr​</a:t>
                      </a:r>
                      <a:endParaRPr lang="en-US" dirty="0">
                        <a:solidFill>
                          <a:srgbClr val="000000"/>
                        </a:solidFill>
                        <a:effectLst/>
                      </a:endParaRPr>
                    </a:p>
                  </a:txBody>
                  <a:tcPr anchor="ctr"/>
                </a:tc>
                <a:extLst>
                  <a:ext uri="{0D108BD9-81ED-4DB2-BD59-A6C34878D82A}">
                    <a16:rowId xmlns:a16="http://schemas.microsoft.com/office/drawing/2014/main" val="2613418176"/>
                  </a:ext>
                </a:extLst>
              </a:tr>
              <a:tr h="739206">
                <a:tc>
                  <a:txBody>
                    <a:bodyPr/>
                    <a:lstStyle/>
                    <a:p>
                      <a:pPr fontAlgn="base"/>
                      <a:endParaRPr lang="en-US" dirty="0">
                        <a:effectLst/>
                      </a:endParaRPr>
                    </a:p>
                    <a:p>
                      <a:pPr fontAlgn="base"/>
                      <a:r>
                        <a:rPr lang="en-US" dirty="0">
                          <a:effectLst/>
                        </a:rPr>
                        <a:t>Creating Deliverable 2 presentation​</a:t>
                      </a:r>
                      <a:endParaRPr lang="en-US" dirty="0">
                        <a:solidFill>
                          <a:srgbClr val="000000"/>
                        </a:solidFill>
                        <a:effectLst/>
                      </a:endParaRPr>
                    </a:p>
                  </a:txBody>
                  <a:tcPr anchor="ctr"/>
                </a:tc>
                <a:tc>
                  <a:txBody>
                    <a:bodyPr/>
                    <a:lstStyle/>
                    <a:p>
                      <a:pPr fontAlgn="base"/>
                      <a:r>
                        <a:rPr lang="en-US" dirty="0">
                          <a:effectLst/>
                        </a:rPr>
                        <a:t>Task​</a:t>
                      </a:r>
                      <a:endParaRPr lang="en-US" dirty="0">
                        <a:solidFill>
                          <a:srgbClr val="000000"/>
                        </a:solidFill>
                        <a:effectLst/>
                      </a:endParaRPr>
                    </a:p>
                  </a:txBody>
                  <a:tcPr anchor="ctr"/>
                </a:tc>
                <a:tc>
                  <a:txBody>
                    <a:bodyPr/>
                    <a:lstStyle/>
                    <a:p>
                      <a:pPr fontAlgn="base"/>
                      <a:r>
                        <a:rPr lang="en-US" dirty="0">
                          <a:effectLst/>
                        </a:rPr>
                        <a:t>Medium​</a:t>
                      </a:r>
                      <a:endParaRPr lang="en-US" dirty="0">
                        <a:solidFill>
                          <a:srgbClr val="000000"/>
                        </a:solidFill>
                        <a:effectLst/>
                      </a:endParaRPr>
                    </a:p>
                  </a:txBody>
                  <a:tcPr anchor="ctr"/>
                </a:tc>
                <a:tc>
                  <a:txBody>
                    <a:bodyPr/>
                    <a:lstStyle/>
                    <a:p>
                      <a:pPr fontAlgn="base"/>
                      <a:r>
                        <a:rPr lang="en-US" dirty="0">
                          <a:effectLst/>
                        </a:rPr>
                        <a:t>Done​</a:t>
                      </a:r>
                      <a:endParaRPr lang="en-US" dirty="0">
                        <a:solidFill>
                          <a:srgbClr val="000000"/>
                        </a:solidFill>
                        <a:effectLst/>
                      </a:endParaRPr>
                    </a:p>
                  </a:txBody>
                  <a:tcPr anchor="ctr"/>
                </a:tc>
                <a:tc>
                  <a:txBody>
                    <a:bodyPr/>
                    <a:lstStyle/>
                    <a:p>
                      <a:pPr fontAlgn="base"/>
                      <a:r>
                        <a:rPr lang="en-US" dirty="0">
                          <a:effectLst/>
                        </a:rPr>
                        <a:t>1week​</a:t>
                      </a:r>
                      <a:endParaRPr lang="en-US" dirty="0">
                        <a:solidFill>
                          <a:srgbClr val="000000"/>
                        </a:solidFill>
                        <a:effectLst/>
                      </a:endParaRPr>
                    </a:p>
                  </a:txBody>
                  <a:tcPr anchor="ctr"/>
                </a:tc>
                <a:extLst>
                  <a:ext uri="{0D108BD9-81ED-4DB2-BD59-A6C34878D82A}">
                    <a16:rowId xmlns:a16="http://schemas.microsoft.com/office/drawing/2014/main" val="1681119850"/>
                  </a:ext>
                </a:extLst>
              </a:tr>
            </a:tbl>
          </a:graphicData>
        </a:graphic>
      </p:graphicFrame>
    </p:spTree>
    <p:extLst>
      <p:ext uri="{BB962C8B-B14F-4D97-AF65-F5344CB8AC3E}">
        <p14:creationId xmlns:p14="http://schemas.microsoft.com/office/powerpoint/2010/main" val="20311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9EC9350E-14EF-4F5D-9C42-52590817257B}"/>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9871" b="11111"/>
          <a:stretch/>
        </p:blipFill>
        <p:spPr>
          <a:xfrm>
            <a:off x="20" y="10"/>
            <a:ext cx="12191980" cy="6857990"/>
          </a:xfrm>
          <a:prstGeom prst="rect">
            <a:avLst/>
          </a:prstGeom>
        </p:spPr>
      </p:pic>
      <p:cxnSp>
        <p:nvCxnSpPr>
          <p:cNvPr id="14" name="Straight Connector 1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A535E7-437F-4F26-A4F6-661E10D14989}"/>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r>
              <a:rPr lang="en-US" sz="8000"/>
              <a:t>Product Backlog</a:t>
            </a:r>
          </a:p>
        </p:txBody>
      </p:sp>
      <p:sp>
        <p:nvSpPr>
          <p:cNvPr id="16" name="Rectangle 1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7285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5BA888D-6D5D-4C49-8005-5DABF2C66642}"/>
              </a:ext>
            </a:extLst>
          </p:cNvPr>
          <p:cNvGraphicFramePr>
            <a:graphicFrameLocks noGrp="1"/>
          </p:cNvGraphicFramePr>
          <p:nvPr>
            <p:extLst>
              <p:ext uri="{D42A27DB-BD31-4B8C-83A1-F6EECF244321}">
                <p14:modId xmlns:p14="http://schemas.microsoft.com/office/powerpoint/2010/main" val="799200573"/>
              </p:ext>
            </p:extLst>
          </p:nvPr>
        </p:nvGraphicFramePr>
        <p:xfrm>
          <a:off x="563495" y="313764"/>
          <a:ext cx="11179787" cy="5992121"/>
        </p:xfrm>
        <a:graphic>
          <a:graphicData uri="http://schemas.openxmlformats.org/drawingml/2006/table">
            <a:tbl>
              <a:tblPr firstRow="1" bandRow="1">
                <a:tableStyleId>{5C22544A-7EE6-4342-B048-85BDC9FD1C3A}</a:tableStyleId>
              </a:tblPr>
              <a:tblGrid>
                <a:gridCol w="8273142">
                  <a:extLst>
                    <a:ext uri="{9D8B030D-6E8A-4147-A177-3AD203B41FA5}">
                      <a16:colId xmlns:a16="http://schemas.microsoft.com/office/drawing/2014/main" val="3479302322"/>
                    </a:ext>
                  </a:extLst>
                </a:gridCol>
                <a:gridCol w="2906645">
                  <a:extLst>
                    <a:ext uri="{9D8B030D-6E8A-4147-A177-3AD203B41FA5}">
                      <a16:colId xmlns:a16="http://schemas.microsoft.com/office/drawing/2014/main" val="308574031"/>
                    </a:ext>
                  </a:extLst>
                </a:gridCol>
              </a:tblGrid>
              <a:tr h="640336">
                <a:tc>
                  <a:txBody>
                    <a:bodyPr/>
                    <a:lstStyle/>
                    <a:p>
                      <a:pPr lvl="0" algn="ctr">
                        <a:buNone/>
                      </a:pPr>
                      <a:r>
                        <a:rPr lang="en-US" dirty="0"/>
                        <a:t>       SUMMARY</a:t>
                      </a:r>
                    </a:p>
                  </a:txBody>
                  <a:tcPr/>
                </a:tc>
                <a:tc>
                  <a:txBody>
                    <a:bodyPr/>
                    <a:lstStyle/>
                    <a:p>
                      <a:pPr lvl="0" algn="ctr">
                        <a:buNone/>
                      </a:pPr>
                      <a:r>
                        <a:rPr lang="en-US" dirty="0"/>
                        <a:t>STATUS</a:t>
                      </a:r>
                    </a:p>
                  </a:txBody>
                  <a:tcPr/>
                </a:tc>
                <a:extLst>
                  <a:ext uri="{0D108BD9-81ED-4DB2-BD59-A6C34878D82A}">
                    <a16:rowId xmlns:a16="http://schemas.microsoft.com/office/drawing/2014/main" val="1376744764"/>
                  </a:ext>
                </a:extLst>
              </a:tr>
              <a:tr h="753214">
                <a:tc>
                  <a:txBody>
                    <a:bodyPr/>
                    <a:lstStyle/>
                    <a:p>
                      <a:pPr lvl="0">
                        <a:buNone/>
                      </a:pPr>
                      <a:r>
                        <a:rPr lang="en-US" sz="1800" b="0" i="0" u="none" strike="noStrike" noProof="0" dirty="0">
                          <a:latin typeface="Calibri"/>
                        </a:rPr>
                        <a:t>As an educator I want to know if I have reached the correct page to use the Smart Grader application.</a:t>
                      </a:r>
                      <a:endParaRPr lang="en-US" dirty="0"/>
                    </a:p>
                  </a:txBody>
                  <a:tcPr/>
                </a:tc>
                <a:tc>
                  <a:txBody>
                    <a:bodyPr/>
                    <a:lstStyle/>
                    <a:p>
                      <a:pPr lvl="0">
                        <a:buNone/>
                      </a:pPr>
                      <a:r>
                        <a:rPr lang="en-US" sz="1800" b="0" i="0" u="none" strike="noStrike" noProof="0" dirty="0">
                          <a:latin typeface="Calibri"/>
                        </a:rPr>
                        <a:t>Done</a:t>
                      </a:r>
                    </a:p>
                  </a:txBody>
                  <a:tcPr/>
                </a:tc>
                <a:extLst>
                  <a:ext uri="{0D108BD9-81ED-4DB2-BD59-A6C34878D82A}">
                    <a16:rowId xmlns:a16="http://schemas.microsoft.com/office/drawing/2014/main" val="2441555153"/>
                  </a:ext>
                </a:extLst>
              </a:tr>
              <a:tr h="462500">
                <a:tc>
                  <a:txBody>
                    <a:bodyPr/>
                    <a:lstStyle/>
                    <a:p>
                      <a:pPr lvl="0">
                        <a:buNone/>
                      </a:pPr>
                      <a:r>
                        <a:rPr lang="en-US" sz="1800" b="0" i="0" u="none" strike="noStrike" noProof="0" dirty="0"/>
                        <a:t>As an educator I want to know if I have to use my school email to log in.</a:t>
                      </a:r>
                      <a:endParaRPr lang="en-US" dirty="0"/>
                    </a:p>
                  </a:txBody>
                  <a:tcPr/>
                </a:tc>
                <a:tc>
                  <a:txBody>
                    <a:bodyPr/>
                    <a:lstStyle/>
                    <a:p>
                      <a:pPr lvl="0">
                        <a:buNone/>
                      </a:pPr>
                      <a:r>
                        <a:rPr lang="en-US" dirty="0"/>
                        <a:t>Done</a:t>
                      </a:r>
                    </a:p>
                  </a:txBody>
                  <a:tcPr/>
                </a:tc>
                <a:extLst>
                  <a:ext uri="{0D108BD9-81ED-4DB2-BD59-A6C34878D82A}">
                    <a16:rowId xmlns:a16="http://schemas.microsoft.com/office/drawing/2014/main" val="3286274314"/>
                  </a:ext>
                </a:extLst>
              </a:tr>
              <a:tr h="462500">
                <a:tc>
                  <a:txBody>
                    <a:bodyPr/>
                    <a:lstStyle/>
                    <a:p>
                      <a:pPr lvl="0">
                        <a:buNone/>
                      </a:pPr>
                      <a:r>
                        <a:rPr lang="en-US" dirty="0"/>
                        <a:t>As an educator I want to know what if I forget my password?</a:t>
                      </a:r>
                    </a:p>
                  </a:txBody>
                  <a:tcPr/>
                </a:tc>
                <a:tc>
                  <a:txBody>
                    <a:bodyPr/>
                    <a:lstStyle/>
                    <a:p>
                      <a:pPr lvl="0">
                        <a:buNone/>
                      </a:pPr>
                      <a:r>
                        <a:rPr lang="en-US" dirty="0"/>
                        <a:t>Done</a:t>
                      </a:r>
                    </a:p>
                  </a:txBody>
                  <a:tcPr/>
                </a:tc>
                <a:extLst>
                  <a:ext uri="{0D108BD9-81ED-4DB2-BD59-A6C34878D82A}">
                    <a16:rowId xmlns:a16="http://schemas.microsoft.com/office/drawing/2014/main" val="781729194"/>
                  </a:ext>
                </a:extLst>
              </a:tr>
              <a:tr h="462500">
                <a:tc>
                  <a:txBody>
                    <a:bodyPr/>
                    <a:lstStyle/>
                    <a:p>
                      <a:pPr lvl="0">
                        <a:buNone/>
                      </a:pPr>
                      <a:r>
                        <a:rPr lang="en-US" sz="1800" b="0" i="0" u="none" strike="noStrike" noProof="0" dirty="0">
                          <a:latin typeface="Calibri"/>
                        </a:rPr>
                        <a:t>As an educator I want to upload a textbook pdf for the students.</a:t>
                      </a:r>
                      <a:endParaRPr lang="en-US"/>
                    </a:p>
                  </a:txBody>
                  <a:tcPr/>
                </a:tc>
                <a:tc>
                  <a:txBody>
                    <a:bodyPr/>
                    <a:lstStyle/>
                    <a:p>
                      <a:pPr lvl="0">
                        <a:buNone/>
                      </a:pPr>
                      <a:r>
                        <a:rPr lang="en-US" sz="1800" b="0" i="0" u="none" strike="noStrike" noProof="0" dirty="0">
                          <a:latin typeface="Calibri"/>
                        </a:rPr>
                        <a:t>In Progress</a:t>
                      </a:r>
                    </a:p>
                  </a:txBody>
                  <a:tcPr/>
                </a:tc>
                <a:extLst>
                  <a:ext uri="{0D108BD9-81ED-4DB2-BD59-A6C34878D82A}">
                    <a16:rowId xmlns:a16="http://schemas.microsoft.com/office/drawing/2014/main" val="3061351006"/>
                  </a:ext>
                </a:extLst>
              </a:tr>
              <a:tr h="753214">
                <a:tc>
                  <a:txBody>
                    <a:bodyPr/>
                    <a:lstStyle/>
                    <a:p>
                      <a:pPr lvl="0">
                        <a:buNone/>
                      </a:pPr>
                      <a:r>
                        <a:rPr lang="en-US" sz="1800" b="0" i="0" u="none" strike="noStrike" noProof="0" dirty="0">
                          <a:latin typeface="Calibri"/>
                        </a:rPr>
                        <a:t>As an educator I want I want to return to the homepage so that I can check the report of a student.</a:t>
                      </a:r>
                    </a:p>
                  </a:txBody>
                  <a:tcPr/>
                </a:tc>
                <a:tc>
                  <a:txBody>
                    <a:bodyPr/>
                    <a:lstStyle/>
                    <a:p>
                      <a:pPr lvl="0">
                        <a:buNone/>
                      </a:pPr>
                      <a:r>
                        <a:rPr lang="en-US" sz="1800" b="0" i="0" u="none" strike="noStrike" noProof="0" dirty="0">
                          <a:latin typeface="Calibri"/>
                        </a:rPr>
                        <a:t>In Progress</a:t>
                      </a:r>
                    </a:p>
                  </a:txBody>
                  <a:tcPr/>
                </a:tc>
                <a:extLst>
                  <a:ext uri="{0D108BD9-81ED-4DB2-BD59-A6C34878D82A}">
                    <a16:rowId xmlns:a16="http://schemas.microsoft.com/office/drawing/2014/main" val="1737744669"/>
                  </a:ext>
                </a:extLst>
              </a:tr>
              <a:tr h="462500">
                <a:tc>
                  <a:txBody>
                    <a:bodyPr/>
                    <a:lstStyle/>
                    <a:p>
                      <a:pPr lvl="0">
                        <a:buNone/>
                      </a:pPr>
                      <a:r>
                        <a:rPr lang="en-US" sz="1800" b="0" i="0" u="none" strike="noStrike" noProof="0" dirty="0">
                          <a:latin typeface="Calibri"/>
                        </a:rPr>
                        <a:t>As an educator I want to find the button to insert questions for the assignment.</a:t>
                      </a:r>
                    </a:p>
                  </a:txBody>
                  <a:tcPr/>
                </a:tc>
                <a:tc>
                  <a:txBody>
                    <a:bodyPr/>
                    <a:lstStyle/>
                    <a:p>
                      <a:pPr lvl="0">
                        <a:buNone/>
                      </a:pPr>
                      <a:r>
                        <a:rPr lang="en-US" sz="1800" b="0" i="0" u="none" strike="noStrike" noProof="0" dirty="0">
                          <a:latin typeface="Calibri"/>
                        </a:rPr>
                        <a:t>Done</a:t>
                      </a:r>
                    </a:p>
                  </a:txBody>
                  <a:tcPr/>
                </a:tc>
                <a:extLst>
                  <a:ext uri="{0D108BD9-81ED-4DB2-BD59-A6C34878D82A}">
                    <a16:rowId xmlns:a16="http://schemas.microsoft.com/office/drawing/2014/main" val="3989693912"/>
                  </a:ext>
                </a:extLst>
              </a:tr>
              <a:tr h="462500">
                <a:tc>
                  <a:txBody>
                    <a:bodyPr/>
                    <a:lstStyle/>
                    <a:p>
                      <a:pPr lvl="0">
                        <a:buNone/>
                      </a:pPr>
                      <a:r>
                        <a:rPr lang="en-US" sz="1800" b="0" i="0" u="none" strike="noStrike" noProof="0" dirty="0"/>
                        <a:t>As an educator I want to find the button to delete questions for the assignment.</a:t>
                      </a:r>
                      <a:endParaRPr lang="en-US" dirty="0"/>
                    </a:p>
                  </a:txBody>
                  <a:tcPr/>
                </a:tc>
                <a:tc>
                  <a:txBody>
                    <a:bodyPr/>
                    <a:lstStyle/>
                    <a:p>
                      <a:pPr lvl="0">
                        <a:buNone/>
                      </a:pPr>
                      <a:r>
                        <a:rPr lang="en-US" sz="1800" b="0" i="0" u="none" strike="noStrike" noProof="0" dirty="0">
                          <a:latin typeface="Calibri"/>
                        </a:rPr>
                        <a:t>Done</a:t>
                      </a:r>
                    </a:p>
                  </a:txBody>
                  <a:tcPr/>
                </a:tc>
                <a:extLst>
                  <a:ext uri="{0D108BD9-81ED-4DB2-BD59-A6C34878D82A}">
                    <a16:rowId xmlns:a16="http://schemas.microsoft.com/office/drawing/2014/main" val="2669233998"/>
                  </a:ext>
                </a:extLst>
              </a:tr>
              <a:tr h="462500">
                <a:tc>
                  <a:txBody>
                    <a:bodyPr/>
                    <a:lstStyle/>
                    <a:p>
                      <a:pPr lvl="0">
                        <a:buNone/>
                      </a:pPr>
                      <a:r>
                        <a:rPr lang="en-US" sz="1800" b="0" i="0" u="none" strike="noStrike" noProof="0" dirty="0"/>
                        <a:t>As an educator I want to update the questions in the assignment.</a:t>
                      </a:r>
                    </a:p>
                  </a:txBody>
                  <a:tcPr/>
                </a:tc>
                <a:tc>
                  <a:txBody>
                    <a:bodyPr/>
                    <a:lstStyle/>
                    <a:p>
                      <a:pPr lvl="0">
                        <a:buNone/>
                      </a:pPr>
                      <a:r>
                        <a:rPr lang="en-US" sz="1800" b="0" i="0" u="none" strike="noStrike" noProof="0" dirty="0">
                          <a:latin typeface="Calibri"/>
                        </a:rPr>
                        <a:t>Done</a:t>
                      </a:r>
                    </a:p>
                  </a:txBody>
                  <a:tcPr/>
                </a:tc>
                <a:extLst>
                  <a:ext uri="{0D108BD9-81ED-4DB2-BD59-A6C34878D82A}">
                    <a16:rowId xmlns:a16="http://schemas.microsoft.com/office/drawing/2014/main" val="3555827686"/>
                  </a:ext>
                </a:extLst>
              </a:tr>
              <a:tr h="1070357">
                <a:tc>
                  <a:txBody>
                    <a:bodyPr/>
                    <a:lstStyle/>
                    <a:p>
                      <a:pPr lvl="0" algn="l">
                        <a:lnSpc>
                          <a:spcPct val="100000"/>
                        </a:lnSpc>
                        <a:spcBef>
                          <a:spcPts val="0"/>
                        </a:spcBef>
                        <a:spcAft>
                          <a:spcPts val="0"/>
                        </a:spcAft>
                        <a:buNone/>
                      </a:pPr>
                      <a:r>
                        <a:rPr lang="en-US" sz="1800" b="0" i="0" u="none" strike="noStrike" noProof="0" dirty="0">
                          <a:latin typeface="Calibri"/>
                        </a:rPr>
                        <a:t>As a student I want to know if I have reached the correct page to use the Smart Grader application.</a:t>
                      </a:r>
                      <a:endParaRPr lang="en-US"/>
                    </a:p>
                    <a:p>
                      <a:pPr lvl="0">
                        <a:buNone/>
                      </a:pPr>
                      <a:endParaRPr lang="en-US" dirty="0"/>
                    </a:p>
                  </a:txBody>
                  <a:tcPr/>
                </a:tc>
                <a:tc>
                  <a:txBody>
                    <a:bodyPr/>
                    <a:lstStyle/>
                    <a:p>
                      <a:pPr lvl="0">
                        <a:buNone/>
                      </a:pPr>
                      <a:r>
                        <a:rPr lang="en-US" dirty="0"/>
                        <a:t>Done</a:t>
                      </a:r>
                    </a:p>
                  </a:txBody>
                  <a:tcPr/>
                </a:tc>
                <a:extLst>
                  <a:ext uri="{0D108BD9-81ED-4DB2-BD59-A6C34878D82A}">
                    <a16:rowId xmlns:a16="http://schemas.microsoft.com/office/drawing/2014/main" val="478842733"/>
                  </a:ext>
                </a:extLst>
              </a:tr>
            </a:tbl>
          </a:graphicData>
        </a:graphic>
      </p:graphicFrame>
    </p:spTree>
    <p:extLst>
      <p:ext uri="{BB962C8B-B14F-4D97-AF65-F5344CB8AC3E}">
        <p14:creationId xmlns:p14="http://schemas.microsoft.com/office/powerpoint/2010/main" val="1128954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5BA888D-6D5D-4C49-8005-5DABF2C66642}"/>
              </a:ext>
            </a:extLst>
          </p:cNvPr>
          <p:cNvGraphicFramePr>
            <a:graphicFrameLocks noGrp="1"/>
          </p:cNvGraphicFramePr>
          <p:nvPr>
            <p:extLst>
              <p:ext uri="{D42A27DB-BD31-4B8C-83A1-F6EECF244321}">
                <p14:modId xmlns:p14="http://schemas.microsoft.com/office/powerpoint/2010/main" val="3087207567"/>
              </p:ext>
            </p:extLst>
          </p:nvPr>
        </p:nvGraphicFramePr>
        <p:xfrm>
          <a:off x="563495" y="313764"/>
          <a:ext cx="11179787" cy="6007048"/>
        </p:xfrm>
        <a:graphic>
          <a:graphicData uri="http://schemas.openxmlformats.org/drawingml/2006/table">
            <a:tbl>
              <a:tblPr firstRow="1" bandRow="1">
                <a:tableStyleId>{5C22544A-7EE6-4342-B048-85BDC9FD1C3A}</a:tableStyleId>
              </a:tblPr>
              <a:tblGrid>
                <a:gridCol w="8273142">
                  <a:extLst>
                    <a:ext uri="{9D8B030D-6E8A-4147-A177-3AD203B41FA5}">
                      <a16:colId xmlns:a16="http://schemas.microsoft.com/office/drawing/2014/main" val="3479302322"/>
                    </a:ext>
                  </a:extLst>
                </a:gridCol>
                <a:gridCol w="2906645">
                  <a:extLst>
                    <a:ext uri="{9D8B030D-6E8A-4147-A177-3AD203B41FA5}">
                      <a16:colId xmlns:a16="http://schemas.microsoft.com/office/drawing/2014/main" val="308574031"/>
                    </a:ext>
                  </a:extLst>
                </a:gridCol>
              </a:tblGrid>
              <a:tr h="691077">
                <a:tc>
                  <a:txBody>
                    <a:bodyPr/>
                    <a:lstStyle/>
                    <a:p>
                      <a:pPr lvl="0" algn="ctr">
                        <a:buNone/>
                      </a:pPr>
                      <a:r>
                        <a:rPr lang="en-US" dirty="0"/>
                        <a:t>       SUMMARY</a:t>
                      </a:r>
                    </a:p>
                  </a:txBody>
                  <a:tcPr/>
                </a:tc>
                <a:tc>
                  <a:txBody>
                    <a:bodyPr/>
                    <a:lstStyle/>
                    <a:p>
                      <a:pPr lvl="0" algn="ctr">
                        <a:buNone/>
                      </a:pPr>
                      <a:r>
                        <a:rPr lang="en-US" dirty="0"/>
                        <a:t>STATUS</a:t>
                      </a:r>
                    </a:p>
                  </a:txBody>
                  <a:tcPr/>
                </a:tc>
                <a:extLst>
                  <a:ext uri="{0D108BD9-81ED-4DB2-BD59-A6C34878D82A}">
                    <a16:rowId xmlns:a16="http://schemas.microsoft.com/office/drawing/2014/main" val="1376744764"/>
                  </a:ext>
                </a:extLst>
              </a:tr>
              <a:tr h="823976">
                <a:tc>
                  <a:txBody>
                    <a:bodyPr/>
                    <a:lstStyle/>
                    <a:p>
                      <a:pPr lvl="0">
                        <a:buNone/>
                      </a:pPr>
                      <a:r>
                        <a:rPr lang="en-US" sz="1800" b="0" i="0" u="none" strike="noStrike" noProof="0" dirty="0">
                          <a:latin typeface="Calibri"/>
                        </a:rPr>
                        <a:t>As a student </a:t>
                      </a:r>
                      <a:r>
                        <a:rPr lang="en-US" sz="1800" b="0" i="0" u="none" strike="noStrike" noProof="0" dirty="0"/>
                        <a:t>I would like to find my grades for the math assignment.</a:t>
                      </a:r>
                      <a:endParaRPr lang="en-US" sz="1800" b="0" i="0" u="none" strike="noStrike" noProof="0" dirty="0">
                        <a:latin typeface="Calibri"/>
                      </a:endParaRPr>
                    </a:p>
                  </a:txBody>
                  <a:tcPr/>
                </a:tc>
                <a:tc>
                  <a:txBody>
                    <a:bodyPr/>
                    <a:lstStyle/>
                    <a:p>
                      <a:pPr lvl="0">
                        <a:buNone/>
                      </a:pPr>
                      <a:r>
                        <a:rPr lang="en-US" sz="1800" b="0" i="0" u="none" strike="noStrike" noProof="0" dirty="0">
                          <a:latin typeface="Calibri"/>
                        </a:rPr>
                        <a:t>Done</a:t>
                      </a:r>
                    </a:p>
                  </a:txBody>
                  <a:tcPr/>
                </a:tc>
                <a:extLst>
                  <a:ext uri="{0D108BD9-81ED-4DB2-BD59-A6C34878D82A}">
                    <a16:rowId xmlns:a16="http://schemas.microsoft.com/office/drawing/2014/main" val="2441555153"/>
                  </a:ext>
                </a:extLst>
              </a:tr>
              <a:tr h="491727">
                <a:tc>
                  <a:txBody>
                    <a:bodyPr/>
                    <a:lstStyle/>
                    <a:p>
                      <a:pPr lvl="0">
                        <a:buNone/>
                      </a:pPr>
                      <a:r>
                        <a:rPr lang="en-US" sz="1800" b="0" i="0" u="none" strike="noStrike" noProof="0" dirty="0"/>
                        <a:t>As a student I want a button to load the test/assignment.</a:t>
                      </a:r>
                    </a:p>
                  </a:txBody>
                  <a:tcPr/>
                </a:tc>
                <a:tc>
                  <a:txBody>
                    <a:bodyPr/>
                    <a:lstStyle/>
                    <a:p>
                      <a:pPr lvl="0">
                        <a:buNone/>
                      </a:pPr>
                      <a:r>
                        <a:rPr lang="en-US" dirty="0"/>
                        <a:t>Done</a:t>
                      </a:r>
                    </a:p>
                  </a:txBody>
                  <a:tcPr/>
                </a:tc>
                <a:extLst>
                  <a:ext uri="{0D108BD9-81ED-4DB2-BD59-A6C34878D82A}">
                    <a16:rowId xmlns:a16="http://schemas.microsoft.com/office/drawing/2014/main" val="3286274314"/>
                  </a:ext>
                </a:extLst>
              </a:tr>
              <a:tr h="491727">
                <a:tc>
                  <a:txBody>
                    <a:bodyPr/>
                    <a:lstStyle/>
                    <a:p>
                      <a:pPr lvl="0">
                        <a:buNone/>
                      </a:pPr>
                      <a:r>
                        <a:rPr lang="en-US" dirty="0"/>
                        <a:t>As a student I would want to update my answers for the assignment.</a:t>
                      </a:r>
                    </a:p>
                  </a:txBody>
                  <a:tcPr/>
                </a:tc>
                <a:tc>
                  <a:txBody>
                    <a:bodyPr/>
                    <a:lstStyle/>
                    <a:p>
                      <a:pPr lvl="0">
                        <a:buNone/>
                      </a:pPr>
                      <a:r>
                        <a:rPr lang="en-US" dirty="0"/>
                        <a:t>Done</a:t>
                      </a:r>
                    </a:p>
                  </a:txBody>
                  <a:tcPr/>
                </a:tc>
                <a:extLst>
                  <a:ext uri="{0D108BD9-81ED-4DB2-BD59-A6C34878D82A}">
                    <a16:rowId xmlns:a16="http://schemas.microsoft.com/office/drawing/2014/main" val="781729194"/>
                  </a:ext>
                </a:extLst>
              </a:tr>
              <a:tr h="730946">
                <a:tc>
                  <a:txBody>
                    <a:bodyPr/>
                    <a:lstStyle/>
                    <a:p>
                      <a:pPr lvl="0">
                        <a:buNone/>
                      </a:pPr>
                      <a:r>
                        <a:rPr lang="en-US" sz="1800" b="0" i="0" u="none" strike="noStrike" noProof="0" dirty="0">
                          <a:latin typeface="Calibri"/>
                        </a:rPr>
                        <a:t>As a student I would like the app to guide me to the textbook where I would find the answers for my assignment.</a:t>
                      </a:r>
                    </a:p>
                  </a:txBody>
                  <a:tcPr/>
                </a:tc>
                <a:tc>
                  <a:txBody>
                    <a:bodyPr/>
                    <a:lstStyle/>
                    <a:p>
                      <a:pPr lvl="0">
                        <a:buNone/>
                      </a:pPr>
                      <a:r>
                        <a:rPr lang="en-US" sz="1800" b="0" i="0" u="none" strike="noStrike" noProof="0" dirty="0">
                          <a:latin typeface="Calibri"/>
                        </a:rPr>
                        <a:t>In Progress</a:t>
                      </a:r>
                    </a:p>
                  </a:txBody>
                  <a:tcPr/>
                </a:tc>
                <a:extLst>
                  <a:ext uri="{0D108BD9-81ED-4DB2-BD59-A6C34878D82A}">
                    <a16:rowId xmlns:a16="http://schemas.microsoft.com/office/drawing/2014/main" val="3061351006"/>
                  </a:ext>
                </a:extLst>
              </a:tr>
              <a:tr h="823976">
                <a:tc>
                  <a:txBody>
                    <a:bodyPr/>
                    <a:lstStyle/>
                    <a:p>
                      <a:pPr lvl="0">
                        <a:buNone/>
                      </a:pPr>
                      <a:r>
                        <a:rPr lang="en-US" sz="1800" b="0" i="0" u="none" strike="noStrike" noProof="0" dirty="0">
                          <a:latin typeface="Calibri"/>
                        </a:rPr>
                        <a:t>As a parent </a:t>
                      </a:r>
                      <a:r>
                        <a:rPr lang="en-US" sz="1800" b="0" i="0" u="none" strike="noStrike" noProof="0" dirty="0"/>
                        <a:t>I want to know if I have reached the correct page to use the Smart Grader application.</a:t>
                      </a:r>
                      <a:endParaRPr lang="en-US" sz="1800" b="0" i="0" u="none" strike="noStrike" noProof="0" dirty="0">
                        <a:latin typeface="Calibri"/>
                      </a:endParaRPr>
                    </a:p>
                  </a:txBody>
                  <a:tcPr/>
                </a:tc>
                <a:tc>
                  <a:txBody>
                    <a:bodyPr/>
                    <a:lstStyle/>
                    <a:p>
                      <a:pPr lvl="0">
                        <a:buNone/>
                      </a:pPr>
                      <a:r>
                        <a:rPr lang="en-US" sz="1800" b="0" i="0" u="none" strike="noStrike" noProof="0" dirty="0">
                          <a:latin typeface="Calibri"/>
                        </a:rPr>
                        <a:t>In Progress</a:t>
                      </a:r>
                    </a:p>
                  </a:txBody>
                  <a:tcPr/>
                </a:tc>
                <a:extLst>
                  <a:ext uri="{0D108BD9-81ED-4DB2-BD59-A6C34878D82A}">
                    <a16:rowId xmlns:a16="http://schemas.microsoft.com/office/drawing/2014/main" val="1737744669"/>
                  </a:ext>
                </a:extLst>
              </a:tr>
              <a:tr h="491727">
                <a:tc>
                  <a:txBody>
                    <a:bodyPr/>
                    <a:lstStyle/>
                    <a:p>
                      <a:pPr lvl="0">
                        <a:buNone/>
                      </a:pPr>
                      <a:r>
                        <a:rPr lang="en-US" sz="1800" b="0" i="0" u="none" strike="noStrike" noProof="0" dirty="0">
                          <a:latin typeface="Calibri"/>
                        </a:rPr>
                        <a:t>As a parent </a:t>
                      </a:r>
                      <a:r>
                        <a:rPr lang="en-US" sz="1800" b="0" i="0" u="none" strike="noStrike" noProof="0" dirty="0"/>
                        <a:t>I want to find my daughter's report for the English assignment.</a:t>
                      </a:r>
                      <a:endParaRPr lang="en-US" sz="1800" b="0" i="0" u="none" strike="noStrike" noProof="0" dirty="0">
                        <a:latin typeface="Calibri"/>
                      </a:endParaRPr>
                    </a:p>
                  </a:txBody>
                  <a:tcPr/>
                </a:tc>
                <a:tc>
                  <a:txBody>
                    <a:bodyPr/>
                    <a:lstStyle/>
                    <a:p>
                      <a:pPr lvl="0">
                        <a:buNone/>
                      </a:pPr>
                      <a:r>
                        <a:rPr lang="en-US" sz="1800" b="0" i="0" u="none" strike="noStrike" noProof="0" dirty="0">
                          <a:latin typeface="Calibri"/>
                        </a:rPr>
                        <a:t>In Progress</a:t>
                      </a:r>
                    </a:p>
                  </a:txBody>
                  <a:tcPr/>
                </a:tc>
                <a:extLst>
                  <a:ext uri="{0D108BD9-81ED-4DB2-BD59-A6C34878D82A}">
                    <a16:rowId xmlns:a16="http://schemas.microsoft.com/office/drawing/2014/main" val="3989693912"/>
                  </a:ext>
                </a:extLst>
              </a:tr>
              <a:tr h="730946">
                <a:tc>
                  <a:txBody>
                    <a:bodyPr/>
                    <a:lstStyle/>
                    <a:p>
                      <a:pPr lvl="0">
                        <a:buNone/>
                      </a:pPr>
                      <a:r>
                        <a:rPr lang="en-US" sz="1800" b="0" i="0" u="none" strike="noStrike" noProof="0" dirty="0"/>
                        <a:t>As a head of math department at Pace University </a:t>
                      </a:r>
                      <a:r>
                        <a:rPr lang="en-US" sz="1800" b="0" i="0" u="none" strike="noStrike" noProof="0" dirty="0">
                          <a:latin typeface="Calibri"/>
                        </a:rPr>
                        <a:t>I want to know if I have reached the correct page to use the Smart Grader application.</a:t>
                      </a:r>
                      <a:endParaRPr lang="en-US" sz="1800" b="0" i="0" u="none" strike="noStrike" noProof="0" dirty="0"/>
                    </a:p>
                  </a:txBody>
                  <a:tcPr/>
                </a:tc>
                <a:tc>
                  <a:txBody>
                    <a:bodyPr/>
                    <a:lstStyle/>
                    <a:p>
                      <a:pPr lvl="0" algn="l">
                        <a:lnSpc>
                          <a:spcPct val="100000"/>
                        </a:lnSpc>
                        <a:spcBef>
                          <a:spcPts val="0"/>
                        </a:spcBef>
                        <a:spcAft>
                          <a:spcPts val="0"/>
                        </a:spcAft>
                        <a:buNone/>
                      </a:pPr>
                      <a:r>
                        <a:rPr lang="en-US" sz="1800" b="0" i="0" u="none" strike="noStrike" noProof="0" dirty="0"/>
                        <a:t>In Progress</a:t>
                      </a:r>
                      <a:endParaRPr lang="en-US" dirty="0"/>
                    </a:p>
                    <a:p>
                      <a:pPr lvl="0">
                        <a:buNone/>
                      </a:pPr>
                      <a:endParaRPr lang="en-US" sz="1800" b="0" i="0" u="none" strike="noStrike" noProof="0" dirty="0">
                        <a:latin typeface="Calibri"/>
                      </a:endParaRPr>
                    </a:p>
                  </a:txBody>
                  <a:tcPr/>
                </a:tc>
                <a:extLst>
                  <a:ext uri="{0D108BD9-81ED-4DB2-BD59-A6C34878D82A}">
                    <a16:rowId xmlns:a16="http://schemas.microsoft.com/office/drawing/2014/main" val="2669233998"/>
                  </a:ext>
                </a:extLst>
              </a:tr>
              <a:tr h="730946">
                <a:tc>
                  <a:txBody>
                    <a:bodyPr/>
                    <a:lstStyle/>
                    <a:p>
                      <a:pPr lvl="0">
                        <a:buNone/>
                      </a:pPr>
                      <a:r>
                        <a:rPr lang="en-US" sz="1800" b="0" i="0" u="none" strike="noStrike" noProof="0" dirty="0"/>
                        <a:t>As a head of math department at Pace University </a:t>
                      </a:r>
                      <a:r>
                        <a:rPr lang="en-US" sz="1800" b="0" i="0" u="none" strike="noStrike" noProof="0" dirty="0">
                          <a:latin typeface="Calibri"/>
                        </a:rPr>
                        <a:t>I want to find the report for a student of my department.</a:t>
                      </a:r>
                      <a:endParaRPr lang="en-US" dirty="0"/>
                    </a:p>
                  </a:txBody>
                  <a:tcPr/>
                </a:tc>
                <a:tc>
                  <a:txBody>
                    <a:bodyPr/>
                    <a:lstStyle/>
                    <a:p>
                      <a:pPr lvl="0" algn="l">
                        <a:lnSpc>
                          <a:spcPct val="100000"/>
                        </a:lnSpc>
                        <a:spcBef>
                          <a:spcPts val="0"/>
                        </a:spcBef>
                        <a:spcAft>
                          <a:spcPts val="0"/>
                        </a:spcAft>
                        <a:buNone/>
                      </a:pPr>
                      <a:r>
                        <a:rPr lang="en-US" sz="1800" b="0" i="0" u="none" strike="noStrike" noProof="0" dirty="0"/>
                        <a:t>In Progress</a:t>
                      </a:r>
                      <a:endParaRPr lang="en-US" dirty="0"/>
                    </a:p>
                    <a:p>
                      <a:pPr lvl="0">
                        <a:buNone/>
                      </a:pPr>
                      <a:endParaRPr lang="en-US" sz="1800" b="0" i="0" u="none" strike="noStrike" noProof="0" dirty="0">
                        <a:latin typeface="Calibri"/>
                      </a:endParaRPr>
                    </a:p>
                  </a:txBody>
                  <a:tcPr/>
                </a:tc>
                <a:extLst>
                  <a:ext uri="{0D108BD9-81ED-4DB2-BD59-A6C34878D82A}">
                    <a16:rowId xmlns:a16="http://schemas.microsoft.com/office/drawing/2014/main" val="3555827686"/>
                  </a:ext>
                </a:extLst>
              </a:tr>
            </a:tbl>
          </a:graphicData>
        </a:graphic>
      </p:graphicFrame>
    </p:spTree>
    <p:extLst>
      <p:ext uri="{BB962C8B-B14F-4D97-AF65-F5344CB8AC3E}">
        <p14:creationId xmlns:p14="http://schemas.microsoft.com/office/powerpoint/2010/main" val="2640954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B4EE85-A405-479E-9C83-3E48159BD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5C1B87F-6563-4FF7-8C9D-5CB1DBDFF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04EC99D-1813-48E6-8154-EA70159A8D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Project Timeline" descr="Line chart that plots each milestone on the corresponding timeframe">
            <a:extLst>
              <a:ext uri="{FF2B5EF4-FFF2-40B4-BE49-F238E27FC236}">
                <a16:creationId xmlns:a16="http://schemas.microsoft.com/office/drawing/2014/main" id="{00000000-0008-0000-0000-00000B000000}"/>
              </a:ext>
            </a:extLst>
          </p:cNvPr>
          <p:cNvGraphicFramePr/>
          <p:nvPr>
            <p:extLst>
              <p:ext uri="{D42A27DB-BD31-4B8C-83A1-F6EECF244321}">
                <p14:modId xmlns:p14="http://schemas.microsoft.com/office/powerpoint/2010/main" val="2909132712"/>
              </p:ext>
            </p:extLst>
          </p:nvPr>
        </p:nvGraphicFramePr>
        <p:xfrm>
          <a:off x="160976" y="218374"/>
          <a:ext cx="11610110" cy="4360212"/>
        </p:xfrm>
        <a:graphic>
          <a:graphicData uri="http://schemas.openxmlformats.org/drawingml/2006/chart">
            <c:chart xmlns:c="http://schemas.openxmlformats.org/drawingml/2006/chart" xmlns:r="http://schemas.openxmlformats.org/officeDocument/2006/relationships" r:id="rId2"/>
          </a:graphicData>
        </a:graphic>
      </p:graphicFrame>
      <p:pic>
        <p:nvPicPr>
          <p:cNvPr id="13" name="Finish Flag" descr="Finish flag">
            <a:extLst>
              <a:ext uri="{FF2B5EF4-FFF2-40B4-BE49-F238E27FC236}">
                <a16:creationId xmlns:a16="http://schemas.microsoft.com/office/drawing/2014/main" id="{00000000-0008-0000-0000-000003000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631" y="2567229"/>
            <a:ext cx="249543" cy="266700"/>
          </a:xfrm>
          <a:prstGeom prst="rect">
            <a:avLst/>
          </a:prstGeom>
        </p:spPr>
      </p:pic>
      <p:sp>
        <p:nvSpPr>
          <p:cNvPr id="5" name="TextBox 4">
            <a:extLst>
              <a:ext uri="{FF2B5EF4-FFF2-40B4-BE49-F238E27FC236}">
                <a16:creationId xmlns:a16="http://schemas.microsoft.com/office/drawing/2014/main" id="{84F28CB0-B5D2-444D-9F0F-741B5B265919}"/>
              </a:ext>
            </a:extLst>
          </p:cNvPr>
          <p:cNvSpPr txBox="1"/>
          <p:nvPr/>
        </p:nvSpPr>
        <p:spPr>
          <a:xfrm>
            <a:off x="1927102" y="5312137"/>
            <a:ext cx="9456716" cy="1323439"/>
          </a:xfrm>
          <a:prstGeom prst="rect">
            <a:avLst/>
          </a:prstGeom>
          <a:noFill/>
        </p:spPr>
        <p:txBody>
          <a:bodyPr wrap="square" lIns="91440" tIns="45720" rIns="91440" bIns="45720" rtlCol="0" anchor="t">
            <a:spAutoFit/>
          </a:bodyPr>
          <a:lstStyle/>
          <a:p>
            <a:r>
              <a:rPr lang="en-US" sz="8000"/>
              <a:t>Milestone Timeline</a:t>
            </a:r>
          </a:p>
        </p:txBody>
      </p:sp>
      <p:sp>
        <p:nvSpPr>
          <p:cNvPr id="4" name="Oval 3">
            <a:extLst>
              <a:ext uri="{FF2B5EF4-FFF2-40B4-BE49-F238E27FC236}">
                <a16:creationId xmlns:a16="http://schemas.microsoft.com/office/drawing/2014/main" id="{CDF1B590-15F6-46C4-8B8B-1E5A83A1C5B5}"/>
              </a:ext>
            </a:extLst>
          </p:cNvPr>
          <p:cNvSpPr/>
          <p:nvPr/>
        </p:nvSpPr>
        <p:spPr>
          <a:xfrm>
            <a:off x="2727138" y="2249659"/>
            <a:ext cx="319315" cy="2902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618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CD78BC-2C73-452F-8ED4-29E1BF071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F5E0F22-4E50-4973-AE68-55A79988D216}"/>
              </a:ext>
            </a:extLst>
          </p:cNvPr>
          <p:cNvPicPr>
            <a:picLocks noChangeAspect="1"/>
          </p:cNvPicPr>
          <p:nvPr/>
        </p:nvPicPr>
        <p:blipFill rotWithShape="1">
          <a:blip r:embed="rId2">
            <a:alphaModFix amt="65000"/>
            <a:extLst>
              <a:ext uri="{837473B0-CC2E-450A-ABE3-18F120FF3D39}">
                <a1611:picAttrSrcUrl xmlns:a1611="http://schemas.microsoft.com/office/drawing/2016/11/main" r:id="rId3"/>
              </a:ext>
            </a:extLst>
          </a:blip>
          <a:srcRect l="145" r="30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73596A72-60F2-42E4-AB5E-A40BCA0DB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1">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E62779-4E13-49E6-8B0A-171DED7DE9C3}"/>
              </a:ext>
            </a:extLst>
          </p:cNvPr>
          <p:cNvSpPr>
            <a:spLocks noGrp="1"/>
          </p:cNvSpPr>
          <p:nvPr>
            <p:ph type="title"/>
          </p:nvPr>
        </p:nvSpPr>
        <p:spPr>
          <a:xfrm>
            <a:off x="5124206" y="516835"/>
            <a:ext cx="6339840" cy="1666501"/>
          </a:xfrm>
        </p:spPr>
        <p:txBody>
          <a:bodyPr>
            <a:normAutofit/>
          </a:bodyPr>
          <a:lstStyle/>
          <a:p>
            <a:r>
              <a:rPr lang="en-US" sz="8000" b="1">
                <a:solidFill>
                  <a:srgbClr val="FFFFFF"/>
                </a:solidFill>
                <a:cs typeface="Calibri Light"/>
              </a:rPr>
              <a:t>Retrospective</a:t>
            </a:r>
          </a:p>
        </p:txBody>
      </p:sp>
      <p:sp>
        <p:nvSpPr>
          <p:cNvPr id="24" name="Rectangle 23">
            <a:extLst>
              <a:ext uri="{FF2B5EF4-FFF2-40B4-BE49-F238E27FC236}">
                <a16:creationId xmlns:a16="http://schemas.microsoft.com/office/drawing/2014/main" id="{1746F7F3-D416-46D7-A9F4-45B24E417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47404C1-1017-461F-BF08-5EAC1ED1392C}"/>
              </a:ext>
            </a:extLst>
          </p:cNvPr>
          <p:cNvSpPr>
            <a:spLocks noGrp="1"/>
          </p:cNvSpPr>
          <p:nvPr>
            <p:ph idx="1"/>
          </p:nvPr>
        </p:nvSpPr>
        <p:spPr>
          <a:xfrm>
            <a:off x="5124206" y="2240280"/>
            <a:ext cx="6339840" cy="3652667"/>
          </a:xfrm>
        </p:spPr>
        <p:txBody>
          <a:bodyPr vert="horz" lIns="0" tIns="45720" rIns="0" bIns="45720" rtlCol="0" anchor="t">
            <a:normAutofit lnSpcReduction="10000"/>
          </a:bodyPr>
          <a:lstStyle/>
          <a:p>
            <a:r>
              <a:rPr lang="en-US" sz="1800">
                <a:solidFill>
                  <a:srgbClr val="FFFFFF"/>
                </a:solidFill>
                <a:cs typeface="Calibri"/>
              </a:rPr>
              <a:t>What went well:</a:t>
            </a:r>
          </a:p>
          <a:p>
            <a:pPr marL="285750" indent="-285750">
              <a:buFont typeface="Wingdings" panose="020F0502020204030204" pitchFamily="34" charset="0"/>
              <a:buChar char="ü"/>
            </a:pPr>
            <a:r>
              <a:rPr lang="en-US" sz="1800">
                <a:solidFill>
                  <a:srgbClr val="FFFFFF"/>
                </a:solidFill>
                <a:cs typeface="Calibri"/>
              </a:rPr>
              <a:t>Scheduled time for team meeting with Zoom call.</a:t>
            </a:r>
          </a:p>
          <a:p>
            <a:pPr marL="285750" indent="-285750">
              <a:buFont typeface="Wingdings" panose="020F0502020204030204" pitchFamily="34" charset="0"/>
              <a:buChar char="ü"/>
            </a:pPr>
            <a:r>
              <a:rPr lang="en-US" sz="1800" err="1">
                <a:solidFill>
                  <a:srgbClr val="FFFFFF"/>
                </a:solidFill>
                <a:cs typeface="Calibri"/>
              </a:rPr>
              <a:t>Github</a:t>
            </a:r>
            <a:r>
              <a:rPr lang="en-US" sz="1800">
                <a:solidFill>
                  <a:srgbClr val="FFFFFF"/>
                </a:solidFill>
                <a:cs typeface="Calibri"/>
              </a:rPr>
              <a:t> was updated for the team.</a:t>
            </a:r>
          </a:p>
          <a:p>
            <a:pPr marL="285750" indent="-285750">
              <a:buFont typeface="Wingdings" panose="020F0502020204030204" pitchFamily="34" charset="0"/>
              <a:buChar char="ü"/>
            </a:pPr>
            <a:r>
              <a:rPr lang="en-US" sz="1800">
                <a:solidFill>
                  <a:srgbClr val="FFFFFF"/>
                </a:solidFill>
                <a:cs typeface="Calibri"/>
              </a:rPr>
              <a:t>One drive was updated with required documents.</a:t>
            </a:r>
          </a:p>
          <a:p>
            <a:pPr marL="285750" indent="-285750">
              <a:buFont typeface="Wingdings" panose="020F0502020204030204" pitchFamily="34" charset="0"/>
              <a:buChar char="ü"/>
            </a:pPr>
            <a:r>
              <a:rPr lang="en-US" sz="1800">
                <a:solidFill>
                  <a:srgbClr val="FFFFFF"/>
                </a:solidFill>
                <a:cs typeface="Calibri"/>
              </a:rPr>
              <a:t>Wiki Page for the team has been created.</a:t>
            </a:r>
            <a:endParaRPr lang="en-US" sz="1800">
              <a:ea typeface="+mn-lt"/>
              <a:cs typeface="+mn-lt"/>
            </a:endParaRPr>
          </a:p>
          <a:p>
            <a:r>
              <a:rPr lang="en-US" sz="1800">
                <a:solidFill>
                  <a:srgbClr val="FFFFFF"/>
                </a:solidFill>
                <a:cs typeface="Calibri"/>
              </a:rPr>
              <a:t>What needs to be improved:</a:t>
            </a:r>
          </a:p>
          <a:p>
            <a:pPr>
              <a:buFont typeface="Wingdings" panose="020F0502020204030204" pitchFamily="34" charset="0"/>
              <a:buChar char="ü"/>
            </a:pPr>
            <a:r>
              <a:rPr lang="en-US" sz="1800">
                <a:solidFill>
                  <a:srgbClr val="FFFFFF"/>
                </a:solidFill>
                <a:cs typeface="Calibri"/>
              </a:rPr>
              <a:t>More team meetings has to be set up within individual teams.</a:t>
            </a:r>
          </a:p>
          <a:p>
            <a:r>
              <a:rPr lang="en-US" sz="1800">
                <a:solidFill>
                  <a:srgbClr val="FFFFFF"/>
                </a:solidFill>
                <a:cs typeface="Calibri"/>
              </a:rPr>
              <a:t>What's next:</a:t>
            </a:r>
          </a:p>
          <a:p>
            <a:pPr>
              <a:buFont typeface="Wingdings" panose="020F0502020204030204" pitchFamily="34" charset="0"/>
              <a:buChar char="ü"/>
            </a:pPr>
            <a:r>
              <a:rPr lang="en-US" sz="1800">
                <a:solidFill>
                  <a:srgbClr val="FFFFFF"/>
                </a:solidFill>
                <a:cs typeface="Calibri"/>
              </a:rPr>
              <a:t>Set up time for more individual team meetings.</a:t>
            </a:r>
          </a:p>
          <a:p>
            <a:pPr marL="0" indent="0">
              <a:buNone/>
            </a:pPr>
            <a:endParaRPr lang="en-US" sz="1800">
              <a:solidFill>
                <a:srgbClr val="FFFFFF"/>
              </a:solidFill>
              <a:cs typeface="Calibri"/>
            </a:endParaRPr>
          </a:p>
        </p:txBody>
      </p:sp>
    </p:spTree>
    <p:extLst>
      <p:ext uri="{BB962C8B-B14F-4D97-AF65-F5344CB8AC3E}">
        <p14:creationId xmlns:p14="http://schemas.microsoft.com/office/powerpoint/2010/main" val="4020619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3" descr="Maze">
            <a:extLst>
              <a:ext uri="{FF2B5EF4-FFF2-40B4-BE49-F238E27FC236}">
                <a16:creationId xmlns:a16="http://schemas.microsoft.com/office/drawing/2014/main" id="{52855462-6E88-40C4-9C33-D0B0A5CA6A65}"/>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cxnSp>
        <p:nvCxnSpPr>
          <p:cNvPr id="11" name="Straight Connector 13">
            <a:extLst>
              <a:ext uri="{FF2B5EF4-FFF2-40B4-BE49-F238E27FC236}">
                <a16:creationId xmlns:a16="http://schemas.microsoft.com/office/drawing/2014/main" id="{D234663B-5BFF-482A-865A-27F31AF098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295C4F-7E6D-4839-AFCF-FACFA12BE54D}"/>
              </a:ext>
            </a:extLst>
          </p:cNvPr>
          <p:cNvSpPr txBox="1"/>
          <p:nvPr/>
        </p:nvSpPr>
        <p:spPr>
          <a:xfrm>
            <a:off x="1097280" y="1845734"/>
            <a:ext cx="10058400"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cs typeface="Calibri"/>
            </a:endParaRPr>
          </a:p>
        </p:txBody>
      </p:sp>
      <p:sp>
        <p:nvSpPr>
          <p:cNvPr id="13" name="Rectangle 15">
            <a:extLst>
              <a:ext uri="{FF2B5EF4-FFF2-40B4-BE49-F238E27FC236}">
                <a16:creationId xmlns:a16="http://schemas.microsoft.com/office/drawing/2014/main" id="{14B68BB4-E55B-4DC8-825B-0A792D33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876438C-C6C1-4170-95B8-E2CA8180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72CCC642-7B85-4ABF-AA61-DFF2A0A766F6}"/>
              </a:ext>
            </a:extLst>
          </p:cNvPr>
          <p:cNvSpPr txBox="1"/>
          <p:nvPr/>
        </p:nvSpPr>
        <p:spPr>
          <a:xfrm>
            <a:off x="1137104" y="143302"/>
            <a:ext cx="81570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a:cs typeface="Calibri"/>
              </a:rPr>
              <a:t>Future Tasks </a:t>
            </a:r>
          </a:p>
        </p:txBody>
      </p:sp>
      <p:graphicFrame>
        <p:nvGraphicFramePr>
          <p:cNvPr id="4" name="Table 7">
            <a:extLst>
              <a:ext uri="{FF2B5EF4-FFF2-40B4-BE49-F238E27FC236}">
                <a16:creationId xmlns:a16="http://schemas.microsoft.com/office/drawing/2014/main" id="{230332E9-F384-48F2-9B7B-2EB5C55ECEF2}"/>
              </a:ext>
            </a:extLst>
          </p:cNvPr>
          <p:cNvGraphicFramePr>
            <a:graphicFrameLocks noGrp="1"/>
          </p:cNvGraphicFramePr>
          <p:nvPr>
            <p:extLst>
              <p:ext uri="{D42A27DB-BD31-4B8C-83A1-F6EECF244321}">
                <p14:modId xmlns:p14="http://schemas.microsoft.com/office/powerpoint/2010/main" val="4135630182"/>
              </p:ext>
            </p:extLst>
          </p:nvPr>
        </p:nvGraphicFramePr>
        <p:xfrm>
          <a:off x="198504" y="1773730"/>
          <a:ext cx="11711170" cy="3810000"/>
        </p:xfrm>
        <a:graphic>
          <a:graphicData uri="http://schemas.openxmlformats.org/drawingml/2006/table">
            <a:tbl>
              <a:tblPr firstRow="1" bandRow="1">
                <a:tableStyleId>{073A0DAA-6AF3-43AB-8588-CEC1D06C72B9}</a:tableStyleId>
              </a:tblPr>
              <a:tblGrid>
                <a:gridCol w="11711170">
                  <a:extLst>
                    <a:ext uri="{9D8B030D-6E8A-4147-A177-3AD203B41FA5}">
                      <a16:colId xmlns:a16="http://schemas.microsoft.com/office/drawing/2014/main" val="824973110"/>
                    </a:ext>
                  </a:extLst>
                </a:gridCol>
              </a:tblGrid>
              <a:tr h="563495">
                <a:tc>
                  <a:txBody>
                    <a:bodyPr/>
                    <a:lstStyle/>
                    <a:p>
                      <a:r>
                        <a:rPr lang="en-US" sz="3200"/>
                        <a:t>What's next??</a:t>
                      </a:r>
                    </a:p>
                  </a:txBody>
                  <a:tcPr/>
                </a:tc>
                <a:extLst>
                  <a:ext uri="{0D108BD9-81ED-4DB2-BD59-A6C34878D82A}">
                    <a16:rowId xmlns:a16="http://schemas.microsoft.com/office/drawing/2014/main" val="2301115388"/>
                  </a:ext>
                </a:extLst>
              </a:tr>
              <a:tr h="1293478">
                <a:tc>
                  <a:txBody>
                    <a:bodyPr/>
                    <a:lstStyle/>
                    <a:p>
                      <a:pPr marL="0" indent="0">
                        <a:buNone/>
                      </a:pPr>
                      <a:r>
                        <a:rPr lang="en-US" sz="2000" b="1"/>
                        <a:t>Ensure free flow of information by:</a:t>
                      </a:r>
                    </a:p>
                    <a:p>
                      <a:pPr marL="0" lvl="0" indent="0">
                        <a:buNone/>
                      </a:pPr>
                      <a:r>
                        <a:rPr lang="en-US" sz="2000"/>
                        <a:t>1. Connecting UI server outlets with corresponding server input channels.</a:t>
                      </a:r>
                      <a:endParaRPr lang="en-US" sz="2000" b="1"/>
                    </a:p>
                    <a:p>
                      <a:pPr marL="0" lvl="0" indent="0">
                        <a:buNone/>
                      </a:pPr>
                      <a:r>
                        <a:rPr lang="en-US" sz="2000"/>
                        <a:t>2. Connecting Server outlets with corresponding UI input channels.</a:t>
                      </a:r>
                    </a:p>
                    <a:p>
                      <a:pPr marL="0" lvl="0" indent="0">
                        <a:buNone/>
                      </a:pPr>
                      <a:r>
                        <a:rPr lang="en-US" sz="2000"/>
                        <a:t>3. Checking all points of entry and exits to certify the proper connectivity.</a:t>
                      </a:r>
                    </a:p>
                  </a:txBody>
                  <a:tcPr/>
                </a:tc>
                <a:extLst>
                  <a:ext uri="{0D108BD9-81ED-4DB2-BD59-A6C34878D82A}">
                    <a16:rowId xmlns:a16="http://schemas.microsoft.com/office/drawing/2014/main" val="1454834173"/>
                  </a:ext>
                </a:extLst>
              </a:tr>
              <a:tr h="1679727">
                <a:tc>
                  <a:txBody>
                    <a:bodyPr/>
                    <a:lstStyle/>
                    <a:p>
                      <a:r>
                        <a:rPr lang="en-US" sz="2000" b="1"/>
                        <a:t>Run use case scenario testing: </a:t>
                      </a:r>
                    </a:p>
                    <a:p>
                      <a:pPr lvl="0">
                        <a:buNone/>
                      </a:pPr>
                      <a:r>
                        <a:rPr lang="en-US" sz="2000" b="0"/>
                        <a:t>1. Provide all required input.</a:t>
                      </a:r>
                    </a:p>
                    <a:p>
                      <a:pPr lvl="0">
                        <a:buNone/>
                      </a:pPr>
                      <a:r>
                        <a:rPr lang="en-US" sz="2000" b="0"/>
                        <a:t>2. Wait and receive output.</a:t>
                      </a:r>
                    </a:p>
                    <a:p>
                      <a:pPr lvl="0">
                        <a:buNone/>
                      </a:pPr>
                      <a:r>
                        <a:rPr lang="en-US" sz="2000" b="0"/>
                        <a:t>3. Compare output with expectations.</a:t>
                      </a:r>
                    </a:p>
                    <a:p>
                      <a:pPr lvl="0">
                        <a:buNone/>
                      </a:pPr>
                      <a:r>
                        <a:rPr lang="en-US" sz="2000" b="0"/>
                        <a:t>4. If output fails to meet expectation, trace and fix the errors.</a:t>
                      </a:r>
                    </a:p>
                    <a:p>
                      <a:pPr lvl="0">
                        <a:buNone/>
                      </a:pPr>
                      <a:r>
                        <a:rPr lang="en-US" sz="2000" b="0"/>
                        <a:t>5. Repeat 1 – 4 until it meets expectations.</a:t>
                      </a:r>
                    </a:p>
                  </a:txBody>
                  <a:tcPr/>
                </a:tc>
                <a:extLst>
                  <a:ext uri="{0D108BD9-81ED-4DB2-BD59-A6C34878D82A}">
                    <a16:rowId xmlns:a16="http://schemas.microsoft.com/office/drawing/2014/main" val="3772046851"/>
                  </a:ext>
                </a:extLst>
              </a:tr>
            </a:tbl>
          </a:graphicData>
        </a:graphic>
      </p:graphicFrame>
    </p:spTree>
    <p:extLst>
      <p:ext uri="{BB962C8B-B14F-4D97-AF65-F5344CB8AC3E}">
        <p14:creationId xmlns:p14="http://schemas.microsoft.com/office/powerpoint/2010/main" val="18327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3C4A2A4-B9DE-446F-B517-6FC718EA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007C7B-2656-49D8-BFD6-EC5AE3853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580555F-4767-4AF1-9EA8-1375F27314D8}"/>
              </a:ext>
            </a:extLst>
          </p:cNvPr>
          <p:cNvSpPr>
            <a:spLocks noGrp="1"/>
          </p:cNvSpPr>
          <p:nvPr>
            <p:ph type="title"/>
          </p:nvPr>
        </p:nvSpPr>
        <p:spPr>
          <a:xfrm>
            <a:off x="-8372" y="516835"/>
            <a:ext cx="4050043" cy="5772840"/>
          </a:xfrm>
        </p:spPr>
        <p:txBody>
          <a:bodyPr anchor="ctr">
            <a:normAutofit/>
          </a:bodyPr>
          <a:lstStyle/>
          <a:p>
            <a:r>
              <a:rPr lang="en-US" sz="8000" b="1">
                <a:solidFill>
                  <a:srgbClr val="FFFFFF"/>
                </a:solidFill>
                <a:cs typeface="Calibri Light"/>
              </a:rPr>
              <a:t>Overview</a:t>
            </a:r>
          </a:p>
        </p:txBody>
      </p:sp>
      <p:sp>
        <p:nvSpPr>
          <p:cNvPr id="42" name="Rectangle 41">
            <a:extLst>
              <a:ext uri="{FF2B5EF4-FFF2-40B4-BE49-F238E27FC236}">
                <a16:creationId xmlns:a16="http://schemas.microsoft.com/office/drawing/2014/main" id="{23A771F5-9C52-403D-B6C0-3E252B9D6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4" name="Content Placeholder 2">
            <a:extLst>
              <a:ext uri="{FF2B5EF4-FFF2-40B4-BE49-F238E27FC236}">
                <a16:creationId xmlns:a16="http://schemas.microsoft.com/office/drawing/2014/main" id="{D6E62C9B-695E-47FB-B461-E6239FE12C05}"/>
              </a:ext>
            </a:extLst>
          </p:cNvPr>
          <p:cNvGraphicFramePr>
            <a:graphicFrameLocks noGrp="1"/>
          </p:cNvGraphicFramePr>
          <p:nvPr>
            <p:ph idx="1"/>
            <p:extLst>
              <p:ext uri="{D42A27DB-BD31-4B8C-83A1-F6EECF244321}">
                <p14:modId xmlns:p14="http://schemas.microsoft.com/office/powerpoint/2010/main" val="3432341358"/>
              </p:ext>
            </p:extLst>
          </p:nvPr>
        </p:nvGraphicFramePr>
        <p:xfrm>
          <a:off x="5061177" y="370822"/>
          <a:ext cx="6797675" cy="6303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Arrow: Chevron 24">
            <a:extLst>
              <a:ext uri="{FF2B5EF4-FFF2-40B4-BE49-F238E27FC236}">
                <a16:creationId xmlns:a16="http://schemas.microsoft.com/office/drawing/2014/main" id="{B3EDC463-09A1-4322-ABAA-0F24CDDFB613}"/>
              </a:ext>
            </a:extLst>
          </p:cNvPr>
          <p:cNvSpPr/>
          <p:nvPr/>
        </p:nvSpPr>
        <p:spPr>
          <a:xfrm>
            <a:off x="4426748" y="1309805"/>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6" name="Arrow: Chevron 25">
            <a:extLst>
              <a:ext uri="{FF2B5EF4-FFF2-40B4-BE49-F238E27FC236}">
                <a16:creationId xmlns:a16="http://schemas.microsoft.com/office/drawing/2014/main" id="{4D4B047B-C70F-4431-BE14-DBB44B4DE86F}"/>
              </a:ext>
            </a:extLst>
          </p:cNvPr>
          <p:cNvSpPr/>
          <p:nvPr/>
        </p:nvSpPr>
        <p:spPr>
          <a:xfrm>
            <a:off x="4424480" y="2599309"/>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50B28D12-D90E-4C69-B9A1-4832239EBACA}"/>
              </a:ext>
            </a:extLst>
          </p:cNvPr>
          <p:cNvSpPr/>
          <p:nvPr/>
        </p:nvSpPr>
        <p:spPr>
          <a:xfrm>
            <a:off x="4349641" y="3954127"/>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F7AE2130-3C73-42FD-9E28-CF88EA15D167}"/>
              </a:ext>
            </a:extLst>
          </p:cNvPr>
          <p:cNvSpPr/>
          <p:nvPr/>
        </p:nvSpPr>
        <p:spPr>
          <a:xfrm>
            <a:off x="4071602" y="1310259"/>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hevron 28">
            <a:extLst>
              <a:ext uri="{FF2B5EF4-FFF2-40B4-BE49-F238E27FC236}">
                <a16:creationId xmlns:a16="http://schemas.microsoft.com/office/drawing/2014/main" id="{F34B0ACB-DCDE-46FB-B929-3D313C938121}"/>
              </a:ext>
            </a:extLst>
          </p:cNvPr>
          <p:cNvSpPr/>
          <p:nvPr/>
        </p:nvSpPr>
        <p:spPr>
          <a:xfrm>
            <a:off x="4105620" y="2599763"/>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hevron 29">
            <a:extLst>
              <a:ext uri="{FF2B5EF4-FFF2-40B4-BE49-F238E27FC236}">
                <a16:creationId xmlns:a16="http://schemas.microsoft.com/office/drawing/2014/main" id="{5CB6C183-B450-4580-8985-9DB9497731FE}"/>
              </a:ext>
            </a:extLst>
          </p:cNvPr>
          <p:cNvSpPr/>
          <p:nvPr/>
        </p:nvSpPr>
        <p:spPr>
          <a:xfrm>
            <a:off x="4038038" y="3954580"/>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7758523F-F4F0-49CF-B5AB-EF6AC3C75E66}"/>
              </a:ext>
            </a:extLst>
          </p:cNvPr>
          <p:cNvSpPr/>
          <p:nvPr/>
        </p:nvSpPr>
        <p:spPr>
          <a:xfrm>
            <a:off x="4350548" y="5137948"/>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hevron 34">
            <a:extLst>
              <a:ext uri="{FF2B5EF4-FFF2-40B4-BE49-F238E27FC236}">
                <a16:creationId xmlns:a16="http://schemas.microsoft.com/office/drawing/2014/main" id="{BFFDB7E6-0DD7-4675-A8CF-7995CA51823F}"/>
              </a:ext>
            </a:extLst>
          </p:cNvPr>
          <p:cNvSpPr/>
          <p:nvPr/>
        </p:nvSpPr>
        <p:spPr>
          <a:xfrm>
            <a:off x="4036223" y="5135680"/>
            <a:ext cx="486228" cy="486228"/>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3986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E6FEC8-170C-492C-84E0-54394629D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EE940A1-B9E0-4C5D-A55E-B19742379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81C8E47B-A563-4B44-A9B0-9316605C2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2F9EC5C-9D0F-4497-9D4D-77F0D5B1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39EC3-9A88-437C-9B74-A27BE32C8C8E}"/>
              </a:ext>
            </a:extLst>
          </p:cNvPr>
          <p:cNvSpPr>
            <a:spLocks noGrp="1"/>
          </p:cNvSpPr>
          <p:nvPr>
            <p:ph type="title"/>
          </p:nvPr>
        </p:nvSpPr>
        <p:spPr>
          <a:xfrm>
            <a:off x="633999" y="4550229"/>
            <a:ext cx="10909073" cy="1057655"/>
          </a:xfrm>
        </p:spPr>
        <p:txBody>
          <a:bodyPr vert="horz" lIns="91440" tIns="45720" rIns="91440" bIns="45720" rtlCol="0" anchor="b">
            <a:noAutofit/>
          </a:bodyPr>
          <a:lstStyle/>
          <a:p>
            <a:r>
              <a:rPr lang="en-US" sz="8000">
                <a:solidFill>
                  <a:schemeClr val="tx1">
                    <a:lumMod val="85000"/>
                    <a:lumOff val="15000"/>
                  </a:schemeClr>
                </a:solidFill>
              </a:rPr>
              <a:t>Conclusion</a:t>
            </a:r>
          </a:p>
        </p:txBody>
      </p:sp>
      <p:pic>
        <p:nvPicPr>
          <p:cNvPr id="4" name="Picture 4" descr="A picture containing text, sign, outdoor, dark&#10;&#10;Description automatically generated">
            <a:extLst>
              <a:ext uri="{FF2B5EF4-FFF2-40B4-BE49-F238E27FC236}">
                <a16:creationId xmlns:a16="http://schemas.microsoft.com/office/drawing/2014/main" id="{FB4C8753-D268-48A4-AB98-2CE6165BA76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5039" r="-1" b="18955"/>
          <a:stretch/>
        </p:blipFill>
        <p:spPr>
          <a:xfrm>
            <a:off x="635457" y="640080"/>
            <a:ext cx="10916463" cy="3602736"/>
          </a:xfrm>
          <a:prstGeom prst="rect">
            <a:avLst/>
          </a:prstGeom>
        </p:spPr>
      </p:pic>
      <p:cxnSp>
        <p:nvCxnSpPr>
          <p:cNvPr id="17" name="Straight Connector 16">
            <a:extLst>
              <a:ext uri="{FF2B5EF4-FFF2-40B4-BE49-F238E27FC236}">
                <a16:creationId xmlns:a16="http://schemas.microsoft.com/office/drawing/2014/main" id="{1C1DD005-0DD7-43EB-A8A4-05DBAF467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8A5BB8-3387-47C5-9FA6-5ED224F68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CBD290E-8711-4995-A866-4ABAE2A18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
            <a:extLst>
              <a:ext uri="{FF2B5EF4-FFF2-40B4-BE49-F238E27FC236}">
                <a16:creationId xmlns:a16="http://schemas.microsoft.com/office/drawing/2014/main" id="{4F26A53E-7D97-41AE-B8F3-244D35556E1A}"/>
              </a:ext>
            </a:extLst>
          </p:cNvPr>
          <p:cNvSpPr txBox="1"/>
          <p:nvPr/>
        </p:nvSpPr>
        <p:spPr>
          <a:xfrm>
            <a:off x="5478552" y="4403150"/>
            <a:ext cx="5899092"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t>FOR MORE DETAILS ON SMART GRADER VISIT OUR GITHUB REPOSITORY:</a:t>
            </a:r>
          </a:p>
          <a:p>
            <a:pPr algn="just"/>
            <a:r>
              <a:rPr lang="en-US" u="sng">
                <a:cs typeface="Calibri"/>
                <a:hlinkClick r:id="rId4"/>
              </a:rPr>
              <a:t>https://github.com/joseph-dougal/CS691/</a:t>
            </a:r>
            <a:endParaRPr lang="en-US" u="sng">
              <a:cs typeface="Calibri"/>
            </a:endParaRPr>
          </a:p>
          <a:p>
            <a:pPr algn="just"/>
            <a:endParaRPr lang="en-US" u="sng">
              <a:cs typeface="Calibri"/>
            </a:endParaRPr>
          </a:p>
          <a:p>
            <a:pPr algn="just"/>
            <a:r>
              <a:rPr lang="en-US">
                <a:cs typeface="Calibri"/>
              </a:rPr>
              <a:t>LINK TO OUR WIKI PAGE:</a:t>
            </a:r>
          </a:p>
          <a:p>
            <a:pPr algn="just"/>
            <a:r>
              <a:rPr lang="en-US" u="sng">
                <a:cs typeface="Calibri"/>
                <a:hlinkClick r:id="rId5"/>
              </a:rPr>
              <a:t>https://github.com/joseph-dougal/CS691/wiki</a:t>
            </a:r>
            <a:endParaRPr lang="en-US" u="sng">
              <a:cs typeface="Calibri"/>
            </a:endParaRPr>
          </a:p>
          <a:p>
            <a:endParaRPr lang="en-US">
              <a:cs typeface="Calibri"/>
            </a:endParaRPr>
          </a:p>
        </p:txBody>
      </p:sp>
    </p:spTree>
    <p:extLst>
      <p:ext uri="{BB962C8B-B14F-4D97-AF65-F5344CB8AC3E}">
        <p14:creationId xmlns:p14="http://schemas.microsoft.com/office/powerpoint/2010/main" val="1324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E6FEC8-170C-492C-84E0-54394629D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9">
            <a:extLst>
              <a:ext uri="{FF2B5EF4-FFF2-40B4-BE49-F238E27FC236}">
                <a16:creationId xmlns:a16="http://schemas.microsoft.com/office/drawing/2014/main" id="{DEE940A1-B9E0-4C5D-A55E-B19742379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1">
            <a:extLst>
              <a:ext uri="{FF2B5EF4-FFF2-40B4-BE49-F238E27FC236}">
                <a16:creationId xmlns:a16="http://schemas.microsoft.com/office/drawing/2014/main" id="{81C8E47B-A563-4B44-A9B0-9316605C2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3" descr="Sphere of mesh and nodes">
            <a:extLst>
              <a:ext uri="{FF2B5EF4-FFF2-40B4-BE49-F238E27FC236}">
                <a16:creationId xmlns:a16="http://schemas.microsoft.com/office/drawing/2014/main" id="{E83C24CC-9CDD-4BEA-A388-479BC393ED03}"/>
              </a:ext>
            </a:extLst>
          </p:cNvPr>
          <p:cNvPicPr>
            <a:picLocks noChangeAspect="1"/>
          </p:cNvPicPr>
          <p:nvPr/>
        </p:nvPicPr>
        <p:blipFill rotWithShape="1">
          <a:blip r:embed="rId3">
            <a:alphaModFix amt="60000"/>
          </a:blip>
          <a:srcRect t="4803" r="-2" b="20195"/>
          <a:stretch/>
        </p:blipFill>
        <p:spPr>
          <a:xfrm>
            <a:off x="20" y="-1"/>
            <a:ext cx="12191980" cy="6858001"/>
          </a:xfrm>
          <a:prstGeom prst="rect">
            <a:avLst/>
          </a:prstGeom>
        </p:spPr>
      </p:pic>
      <p:sp>
        <p:nvSpPr>
          <p:cNvPr id="2" name="Title 1">
            <a:extLst>
              <a:ext uri="{FF2B5EF4-FFF2-40B4-BE49-F238E27FC236}">
                <a16:creationId xmlns:a16="http://schemas.microsoft.com/office/drawing/2014/main" id="{728EC00E-3244-4807-9CA5-DF1E95AEDD2A}"/>
              </a:ext>
            </a:extLst>
          </p:cNvPr>
          <p:cNvSpPr>
            <a:spLocks noGrp="1"/>
          </p:cNvSpPr>
          <p:nvPr>
            <p:ph type="title"/>
          </p:nvPr>
        </p:nvSpPr>
        <p:spPr>
          <a:xfrm>
            <a:off x="-209005" y="1477409"/>
            <a:ext cx="12351655" cy="3130730"/>
          </a:xfrm>
        </p:spPr>
        <p:txBody>
          <a:bodyPr vert="horz" lIns="91440" tIns="45720" rIns="91440" bIns="45720" rtlCol="0" anchor="b">
            <a:normAutofit/>
          </a:bodyPr>
          <a:lstStyle/>
          <a:p>
            <a:pPr>
              <a:spcAft>
                <a:spcPts val="600"/>
              </a:spcAft>
            </a:pPr>
            <a:r>
              <a:rPr lang="en-US" sz="8000">
                <a:solidFill>
                  <a:schemeClr val="tx1"/>
                </a:solidFill>
              </a:rPr>
              <a:t> Minimal Viable Product(MVP)</a:t>
            </a:r>
            <a:endParaRPr lang="en-US" sz="8000">
              <a:solidFill>
                <a:schemeClr val="tx1"/>
              </a:solidFill>
              <a:cs typeface="Calibri Light"/>
            </a:endParaRPr>
          </a:p>
          <a:p>
            <a:endParaRPr lang="en-US" sz="8000" b="1">
              <a:solidFill>
                <a:schemeClr val="tx1"/>
              </a:solidFill>
            </a:endParaRPr>
          </a:p>
        </p:txBody>
      </p:sp>
      <p:cxnSp>
        <p:nvCxnSpPr>
          <p:cNvPr id="14" name="Straight Connector 13">
            <a:extLst>
              <a:ext uri="{FF2B5EF4-FFF2-40B4-BE49-F238E27FC236}">
                <a16:creationId xmlns:a16="http://schemas.microsoft.com/office/drawing/2014/main" id="{2C7D7D77-8DF2-444B-A0BB-15B065195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7A72AB3-7AC2-4380-8B64-AFC8AC684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34896F5-ADC0-4F92-891D-8AD641242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0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112CA7-1958-4663-90F5-E4E850EEF44D}"/>
              </a:ext>
            </a:extLst>
          </p:cNvPr>
          <p:cNvSpPr txBox="1"/>
          <p:nvPr/>
        </p:nvSpPr>
        <p:spPr>
          <a:xfrm>
            <a:off x="4492171" y="732971"/>
            <a:ext cx="72426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6" name="TextBox 5">
            <a:extLst>
              <a:ext uri="{FF2B5EF4-FFF2-40B4-BE49-F238E27FC236}">
                <a16:creationId xmlns:a16="http://schemas.microsoft.com/office/drawing/2014/main" id="{025B2D57-9D8D-4C62-94E9-F9E89A4412F1}"/>
              </a:ext>
            </a:extLst>
          </p:cNvPr>
          <p:cNvSpPr txBox="1"/>
          <p:nvPr/>
        </p:nvSpPr>
        <p:spPr>
          <a:xfrm>
            <a:off x="1313543" y="551543"/>
            <a:ext cx="21481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3200">
                <a:ea typeface="+mn-lt"/>
                <a:cs typeface="+mn-lt"/>
              </a:rPr>
              <a:t>STEP1</a:t>
            </a:r>
            <a:endParaRPr lang="en-US">
              <a:ea typeface="+mn-lt"/>
              <a:cs typeface="+mn-lt"/>
            </a:endParaRPr>
          </a:p>
        </p:txBody>
      </p:sp>
      <p:sp>
        <p:nvSpPr>
          <p:cNvPr id="8" name="Arrow: Right 7">
            <a:extLst>
              <a:ext uri="{FF2B5EF4-FFF2-40B4-BE49-F238E27FC236}">
                <a16:creationId xmlns:a16="http://schemas.microsoft.com/office/drawing/2014/main" id="{34F742DA-DD52-4E07-81F3-8EF682DDC7FC}"/>
              </a:ext>
            </a:extLst>
          </p:cNvPr>
          <p:cNvSpPr/>
          <p:nvPr/>
        </p:nvSpPr>
        <p:spPr>
          <a:xfrm>
            <a:off x="3359803" y="620377"/>
            <a:ext cx="979714" cy="486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9" name="TextBox 8">
            <a:extLst>
              <a:ext uri="{FF2B5EF4-FFF2-40B4-BE49-F238E27FC236}">
                <a16:creationId xmlns:a16="http://schemas.microsoft.com/office/drawing/2014/main" id="{F96E298D-12FD-475C-AFFC-469ECF2C8AC5}"/>
              </a:ext>
            </a:extLst>
          </p:cNvPr>
          <p:cNvSpPr txBox="1"/>
          <p:nvPr/>
        </p:nvSpPr>
        <p:spPr>
          <a:xfrm>
            <a:off x="4993368" y="660853"/>
            <a:ext cx="4847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Login as an Educators/Students/Others.</a:t>
            </a:r>
          </a:p>
        </p:txBody>
      </p:sp>
      <p:sp>
        <p:nvSpPr>
          <p:cNvPr id="10" name="TextBox 9">
            <a:extLst>
              <a:ext uri="{FF2B5EF4-FFF2-40B4-BE49-F238E27FC236}">
                <a16:creationId xmlns:a16="http://schemas.microsoft.com/office/drawing/2014/main" id="{26A2B921-59D5-4ABD-90B3-C98204651EB4}"/>
              </a:ext>
            </a:extLst>
          </p:cNvPr>
          <p:cNvSpPr txBox="1"/>
          <p:nvPr/>
        </p:nvSpPr>
        <p:spPr>
          <a:xfrm>
            <a:off x="1311729" y="1667328"/>
            <a:ext cx="1625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v"/>
            </a:pPr>
            <a:r>
              <a:rPr lang="en-US" sz="3200">
                <a:ea typeface="+mn-lt"/>
                <a:cs typeface="+mn-lt"/>
              </a:rPr>
              <a:t>STEP2</a:t>
            </a:r>
            <a:endParaRPr lang="en-US" sz="3200">
              <a:cs typeface="Calibri"/>
            </a:endParaRPr>
          </a:p>
        </p:txBody>
      </p:sp>
      <p:sp>
        <p:nvSpPr>
          <p:cNvPr id="11" name="Arrow: Right 10">
            <a:extLst>
              <a:ext uri="{FF2B5EF4-FFF2-40B4-BE49-F238E27FC236}">
                <a16:creationId xmlns:a16="http://schemas.microsoft.com/office/drawing/2014/main" id="{551AF1BA-6E56-4A4D-9E41-0FCA39EF3A52}"/>
              </a:ext>
            </a:extLst>
          </p:cNvPr>
          <p:cNvSpPr/>
          <p:nvPr/>
        </p:nvSpPr>
        <p:spPr>
          <a:xfrm>
            <a:off x="3316714" y="1716659"/>
            <a:ext cx="979714" cy="486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D6D519-4C1A-4A4D-B92A-416D715E6EEF}"/>
              </a:ext>
            </a:extLst>
          </p:cNvPr>
          <p:cNvSpPr txBox="1"/>
          <p:nvPr/>
        </p:nvSpPr>
        <p:spPr>
          <a:xfrm>
            <a:off x="4993821" y="1394279"/>
            <a:ext cx="648788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If the user is an Educator, they can post the questions and the answers for the questions to review. </a:t>
            </a:r>
            <a:endParaRPr lang="en-US"/>
          </a:p>
          <a:p>
            <a:pPr algn="just"/>
            <a:r>
              <a:rPr lang="en-US">
                <a:ea typeface="+mn-lt"/>
                <a:cs typeface="+mn-lt"/>
              </a:rPr>
              <a:t>If the user is a student, go to the assignment page and click on the 'take me to the text' button, which will take you to the textbook pages, where you will most likely find the answers. </a:t>
            </a:r>
            <a:endParaRPr lang="en-US"/>
          </a:p>
          <a:p>
            <a:pPr algn="just"/>
            <a:r>
              <a:rPr lang="en-US">
                <a:ea typeface="+mn-lt"/>
                <a:cs typeface="+mn-lt"/>
              </a:rPr>
              <a:t>For Others(Teachers/Organization they can review their children/Students academic progress.</a:t>
            </a:r>
          </a:p>
        </p:txBody>
      </p:sp>
      <p:sp>
        <p:nvSpPr>
          <p:cNvPr id="13" name="TextBox 12">
            <a:extLst>
              <a:ext uri="{FF2B5EF4-FFF2-40B4-BE49-F238E27FC236}">
                <a16:creationId xmlns:a16="http://schemas.microsoft.com/office/drawing/2014/main" id="{31C37C42-C5D0-4CAA-AC00-A2A8E64EDAE3}"/>
              </a:ext>
            </a:extLst>
          </p:cNvPr>
          <p:cNvSpPr txBox="1"/>
          <p:nvPr/>
        </p:nvSpPr>
        <p:spPr>
          <a:xfrm>
            <a:off x="1319439" y="3424010"/>
            <a:ext cx="16183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v"/>
            </a:pPr>
            <a:r>
              <a:rPr lang="en-US" sz="3200">
                <a:cs typeface="Calibri"/>
              </a:rPr>
              <a:t>STEP3</a:t>
            </a:r>
          </a:p>
        </p:txBody>
      </p:sp>
      <p:sp>
        <p:nvSpPr>
          <p:cNvPr id="14" name="Arrow: Right 13">
            <a:extLst>
              <a:ext uri="{FF2B5EF4-FFF2-40B4-BE49-F238E27FC236}">
                <a16:creationId xmlns:a16="http://schemas.microsoft.com/office/drawing/2014/main" id="{CB08721D-B084-46C8-B6E1-7D368B771E8C}"/>
              </a:ext>
            </a:extLst>
          </p:cNvPr>
          <p:cNvSpPr/>
          <p:nvPr/>
        </p:nvSpPr>
        <p:spPr>
          <a:xfrm>
            <a:off x="3360710" y="3473341"/>
            <a:ext cx="979714" cy="486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4F1309-12AB-43E6-AEBF-0FD91BB90D56}"/>
              </a:ext>
            </a:extLst>
          </p:cNvPr>
          <p:cNvSpPr txBox="1"/>
          <p:nvPr/>
        </p:nvSpPr>
        <p:spPr>
          <a:xfrm>
            <a:off x="4987017" y="3455761"/>
            <a:ext cx="66693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For Teachers, after each student submits the assignment, they will get a notification. They can go to the assignment page and click on the 'verify' button, which will give them the score for each student. </a:t>
            </a:r>
            <a:endParaRPr lang="en-US"/>
          </a:p>
          <a:p>
            <a:pPr algn="just"/>
            <a:r>
              <a:rPr lang="en-US">
                <a:ea typeface="+mn-lt"/>
                <a:cs typeface="+mn-lt"/>
              </a:rPr>
              <a:t>Students will get a notification once the teachers have posted the assignments, and then they can write the answers and submit them. </a:t>
            </a:r>
            <a:endParaRPr lang="en-US"/>
          </a:p>
        </p:txBody>
      </p:sp>
      <p:sp>
        <p:nvSpPr>
          <p:cNvPr id="16" name="TextBox 15">
            <a:extLst>
              <a:ext uri="{FF2B5EF4-FFF2-40B4-BE49-F238E27FC236}">
                <a16:creationId xmlns:a16="http://schemas.microsoft.com/office/drawing/2014/main" id="{DA371354-CE91-458B-8270-0E039F711774}"/>
              </a:ext>
            </a:extLst>
          </p:cNvPr>
          <p:cNvSpPr txBox="1"/>
          <p:nvPr/>
        </p:nvSpPr>
        <p:spPr>
          <a:xfrm>
            <a:off x="4992007" y="5333092"/>
            <a:ext cx="66620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Teachers can randomly review any student's answers to verify, and students can check their assignments after they have received grades from teachers and logout from the application.</a:t>
            </a:r>
            <a:endParaRPr lang="en-US"/>
          </a:p>
        </p:txBody>
      </p:sp>
      <p:sp>
        <p:nvSpPr>
          <p:cNvPr id="17" name="TextBox 16">
            <a:extLst>
              <a:ext uri="{FF2B5EF4-FFF2-40B4-BE49-F238E27FC236}">
                <a16:creationId xmlns:a16="http://schemas.microsoft.com/office/drawing/2014/main" id="{0C531010-1F90-4058-88C7-1D4F34D4D1C4}"/>
              </a:ext>
            </a:extLst>
          </p:cNvPr>
          <p:cNvSpPr txBox="1"/>
          <p:nvPr/>
        </p:nvSpPr>
        <p:spPr>
          <a:xfrm>
            <a:off x="1324882" y="5287282"/>
            <a:ext cx="16110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Wingdings"/>
              <a:buChar char="v"/>
            </a:pPr>
            <a:r>
              <a:rPr lang="en-US" sz="3200">
                <a:cs typeface="Calibri"/>
              </a:rPr>
              <a:t>STEP4</a:t>
            </a:r>
          </a:p>
        </p:txBody>
      </p:sp>
      <p:sp>
        <p:nvSpPr>
          <p:cNvPr id="18" name="Arrow: Right 17">
            <a:extLst>
              <a:ext uri="{FF2B5EF4-FFF2-40B4-BE49-F238E27FC236}">
                <a16:creationId xmlns:a16="http://schemas.microsoft.com/office/drawing/2014/main" id="{9972B45F-13ED-489B-99E0-3362F51CE5BB}"/>
              </a:ext>
            </a:extLst>
          </p:cNvPr>
          <p:cNvSpPr/>
          <p:nvPr/>
        </p:nvSpPr>
        <p:spPr>
          <a:xfrm>
            <a:off x="3358896" y="5336614"/>
            <a:ext cx="979714" cy="486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56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6E6FEC8-170C-492C-84E0-54394629D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EE940A1-B9E0-4C5D-A55E-B19742379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81C8E47B-A563-4B44-A9B0-9316605C2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9" descr="Text&#10;&#10;Description automatically generated">
            <a:extLst>
              <a:ext uri="{FF2B5EF4-FFF2-40B4-BE49-F238E27FC236}">
                <a16:creationId xmlns:a16="http://schemas.microsoft.com/office/drawing/2014/main" id="{D25F8B55-9FCF-4A27-ACA6-BA4CB629E962}"/>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17495" r="13172" b="1"/>
          <a:stretch/>
        </p:blipFill>
        <p:spPr>
          <a:xfrm>
            <a:off x="20" y="-1"/>
            <a:ext cx="12191980" cy="6858001"/>
          </a:xfrm>
          <a:prstGeom prst="rect">
            <a:avLst/>
          </a:prstGeom>
        </p:spPr>
      </p:pic>
      <p:sp>
        <p:nvSpPr>
          <p:cNvPr id="2" name="TextBox 1">
            <a:extLst>
              <a:ext uri="{FF2B5EF4-FFF2-40B4-BE49-F238E27FC236}">
                <a16:creationId xmlns:a16="http://schemas.microsoft.com/office/drawing/2014/main" id="{3BD5F3D0-9212-4EDD-B528-AE50B4453EBE}"/>
              </a:ext>
            </a:extLst>
          </p:cNvPr>
          <p:cNvSpPr txBox="1"/>
          <p:nvPr/>
        </p:nvSpPr>
        <p:spPr>
          <a:xfrm>
            <a:off x="1024708" y="1905580"/>
            <a:ext cx="10058400" cy="356616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85000"/>
              </a:lnSpc>
              <a:spcBef>
                <a:spcPct val="0"/>
              </a:spcBef>
              <a:spcAft>
                <a:spcPts val="600"/>
              </a:spcAft>
            </a:pPr>
            <a:r>
              <a:rPr lang="en-US" sz="8000" spc="-50">
                <a:latin typeface="+mj-lt"/>
                <a:ea typeface="+mj-ea"/>
                <a:cs typeface="+mj-cs"/>
              </a:rPr>
              <a:t>User Stories</a:t>
            </a:r>
          </a:p>
          <a:p>
            <a:pPr>
              <a:lnSpc>
                <a:spcPct val="85000"/>
              </a:lnSpc>
              <a:spcBef>
                <a:spcPct val="0"/>
              </a:spcBef>
            </a:pPr>
            <a:endParaRPr lang="en-US" sz="8000" spc="-50">
              <a:latin typeface="+mj-lt"/>
              <a:ea typeface="+mj-ea"/>
              <a:cs typeface="+mj-cs"/>
            </a:endParaRPr>
          </a:p>
        </p:txBody>
      </p:sp>
      <p:cxnSp>
        <p:nvCxnSpPr>
          <p:cNvPr id="21" name="Straight Connector 20">
            <a:extLst>
              <a:ext uri="{FF2B5EF4-FFF2-40B4-BE49-F238E27FC236}">
                <a16:creationId xmlns:a16="http://schemas.microsoft.com/office/drawing/2014/main" id="{2C7D7D77-8DF2-444B-A0BB-15B065195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A72AB3-7AC2-4380-8B64-AFC8AC684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834896F5-ADC0-4F92-891D-8AD641242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F209CE3-ECAD-495C-9BDA-E11D5C2CC51E}"/>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255809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CE5434-513A-4197-89C7-1161ED49A9E9}"/>
              </a:ext>
            </a:extLst>
          </p:cNvPr>
          <p:cNvSpPr txBox="1"/>
          <p:nvPr/>
        </p:nvSpPr>
        <p:spPr>
          <a:xfrm>
            <a:off x="1097279" y="1845734"/>
            <a:ext cx="6454987"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p:txBody>
      </p:sp>
      <p:pic>
        <p:nvPicPr>
          <p:cNvPr id="3" name="Picture 3" descr="Icon&#10;&#10;Description automatically generated">
            <a:extLst>
              <a:ext uri="{FF2B5EF4-FFF2-40B4-BE49-F238E27FC236}">
                <a16:creationId xmlns:a16="http://schemas.microsoft.com/office/drawing/2014/main" id="{C5C20AA0-1F6F-4149-80E9-E49B2B2D42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30" r="8152" b="5"/>
          <a:stretch/>
        </p:blipFill>
        <p:spPr>
          <a:xfrm>
            <a:off x="9289236" y="1699004"/>
            <a:ext cx="2903788" cy="3464209"/>
          </a:xfrm>
          <a:prstGeom prst="rect">
            <a:avLst/>
          </a:prstGeom>
        </p:spPr>
      </p:pic>
      <p:sp>
        <p:nvSpPr>
          <p:cNvPr id="6" name="TextBox 5">
            <a:extLst>
              <a:ext uri="{FF2B5EF4-FFF2-40B4-BE49-F238E27FC236}">
                <a16:creationId xmlns:a16="http://schemas.microsoft.com/office/drawing/2014/main" id="{54A4CA38-4E30-4848-98C3-049BB59C6875}"/>
              </a:ext>
            </a:extLst>
          </p:cNvPr>
          <p:cNvSpPr txBox="1"/>
          <p:nvPr/>
        </p:nvSpPr>
        <p:spPr>
          <a:xfrm>
            <a:off x="1137104" y="90235"/>
            <a:ext cx="49566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cs typeface="Calibri"/>
              </a:rPr>
              <a:t>User Stories</a:t>
            </a:r>
          </a:p>
        </p:txBody>
      </p:sp>
      <p:graphicFrame>
        <p:nvGraphicFramePr>
          <p:cNvPr id="7" name="Table 6">
            <a:extLst>
              <a:ext uri="{FF2B5EF4-FFF2-40B4-BE49-F238E27FC236}">
                <a16:creationId xmlns:a16="http://schemas.microsoft.com/office/drawing/2014/main" id="{0E68F44E-8CA5-467A-B950-ED483A6094EB}"/>
              </a:ext>
            </a:extLst>
          </p:cNvPr>
          <p:cNvGraphicFramePr>
            <a:graphicFrameLocks noGrp="1"/>
          </p:cNvGraphicFramePr>
          <p:nvPr>
            <p:extLst>
              <p:ext uri="{D42A27DB-BD31-4B8C-83A1-F6EECF244321}">
                <p14:modId xmlns:p14="http://schemas.microsoft.com/office/powerpoint/2010/main" val="3025412080"/>
              </p:ext>
            </p:extLst>
          </p:nvPr>
        </p:nvGraphicFramePr>
        <p:xfrm>
          <a:off x="568973" y="1852877"/>
          <a:ext cx="8633595" cy="4199040"/>
        </p:xfrm>
        <a:graphic>
          <a:graphicData uri="http://schemas.openxmlformats.org/drawingml/2006/table">
            <a:tbl>
              <a:tblPr firstRow="1" bandRow="1">
                <a:tableStyleId>{5C22544A-7EE6-4342-B048-85BDC9FD1C3A}</a:tableStyleId>
              </a:tblPr>
              <a:tblGrid>
                <a:gridCol w="853960">
                  <a:extLst>
                    <a:ext uri="{9D8B030D-6E8A-4147-A177-3AD203B41FA5}">
                      <a16:colId xmlns:a16="http://schemas.microsoft.com/office/drawing/2014/main" val="3290087619"/>
                    </a:ext>
                  </a:extLst>
                </a:gridCol>
                <a:gridCol w="1486089">
                  <a:extLst>
                    <a:ext uri="{9D8B030D-6E8A-4147-A177-3AD203B41FA5}">
                      <a16:colId xmlns:a16="http://schemas.microsoft.com/office/drawing/2014/main" val="1917207209"/>
                    </a:ext>
                  </a:extLst>
                </a:gridCol>
                <a:gridCol w="3447258">
                  <a:extLst>
                    <a:ext uri="{9D8B030D-6E8A-4147-A177-3AD203B41FA5}">
                      <a16:colId xmlns:a16="http://schemas.microsoft.com/office/drawing/2014/main" val="1418031007"/>
                    </a:ext>
                  </a:extLst>
                </a:gridCol>
                <a:gridCol w="2846288">
                  <a:extLst>
                    <a:ext uri="{9D8B030D-6E8A-4147-A177-3AD203B41FA5}">
                      <a16:colId xmlns:a16="http://schemas.microsoft.com/office/drawing/2014/main" val="495757999"/>
                    </a:ext>
                  </a:extLst>
                </a:gridCol>
              </a:tblGrid>
              <a:tr h="699840">
                <a:tc>
                  <a:txBody>
                    <a:bodyPr/>
                    <a:lstStyle/>
                    <a:p>
                      <a:pPr algn="just" fontAlgn="base"/>
                      <a:r>
                        <a:rPr lang="en-US">
                          <a:effectLst/>
                        </a:rPr>
                        <a:t>USER ID​</a:t>
                      </a:r>
                      <a:endParaRPr lang="en-US" b="1">
                        <a:effectLst/>
                      </a:endParaRPr>
                    </a:p>
                  </a:txBody>
                  <a:tcPr anchor="ctr"/>
                </a:tc>
                <a:tc>
                  <a:txBody>
                    <a:bodyPr/>
                    <a:lstStyle/>
                    <a:p>
                      <a:pPr fontAlgn="base"/>
                      <a:r>
                        <a:rPr lang="en-US">
                          <a:effectLst/>
                        </a:rPr>
                        <a:t>USER TYPE​</a:t>
                      </a:r>
                      <a:endParaRPr lang="en-US" b="1">
                        <a:effectLst/>
                      </a:endParaRPr>
                    </a:p>
                  </a:txBody>
                  <a:tcPr anchor="ctr"/>
                </a:tc>
                <a:tc>
                  <a:txBody>
                    <a:bodyPr/>
                    <a:lstStyle/>
                    <a:p>
                      <a:pPr fontAlgn="base"/>
                      <a:r>
                        <a:rPr lang="en-US">
                          <a:effectLst/>
                        </a:rPr>
                        <a:t>             I WANT TO​</a:t>
                      </a:r>
                      <a:endParaRPr lang="en-US" b="1">
                        <a:effectLst/>
                      </a:endParaRPr>
                    </a:p>
                  </a:txBody>
                  <a:tcPr anchor="ctr"/>
                </a:tc>
                <a:tc>
                  <a:txBody>
                    <a:bodyPr/>
                    <a:lstStyle/>
                    <a:p>
                      <a:pPr fontAlgn="base"/>
                      <a:r>
                        <a:rPr lang="en-US">
                          <a:effectLst/>
                        </a:rPr>
                        <a:t>             SO THAT​</a:t>
                      </a:r>
                      <a:endParaRPr lang="en-US" b="1">
                        <a:effectLst/>
                      </a:endParaRPr>
                    </a:p>
                  </a:txBody>
                  <a:tcPr anchor="ctr"/>
                </a:tc>
                <a:extLst>
                  <a:ext uri="{0D108BD9-81ED-4DB2-BD59-A6C34878D82A}">
                    <a16:rowId xmlns:a16="http://schemas.microsoft.com/office/drawing/2014/main" val="798508795"/>
                  </a:ext>
                </a:extLst>
              </a:tr>
              <a:tr h="699840">
                <a:tc>
                  <a:txBody>
                    <a:bodyPr/>
                    <a:lstStyle/>
                    <a:p>
                      <a:pPr fontAlgn="base"/>
                      <a:r>
                        <a:rPr lang="en-US">
                          <a:effectLst/>
                        </a:rPr>
                        <a:t>USR1​</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Explore the website.​</a:t>
                      </a:r>
                      <a:endParaRPr lang="en-US">
                        <a:solidFill>
                          <a:srgbClr val="000000"/>
                        </a:solidFill>
                        <a:effectLst/>
                      </a:endParaRPr>
                    </a:p>
                  </a:txBody>
                  <a:tcPr anchor="ctr"/>
                </a:tc>
                <a:tc>
                  <a:txBody>
                    <a:bodyPr/>
                    <a:lstStyle/>
                    <a:p>
                      <a:pPr fontAlgn="base"/>
                      <a:r>
                        <a:rPr lang="en-US">
                          <a:effectLst/>
                        </a:rPr>
                        <a:t>I can see the new and old assignments. ​</a:t>
                      </a:r>
                      <a:endParaRPr lang="en-US">
                        <a:solidFill>
                          <a:srgbClr val="000000"/>
                        </a:solidFill>
                        <a:effectLst/>
                      </a:endParaRPr>
                    </a:p>
                  </a:txBody>
                  <a:tcPr anchor="ctr"/>
                </a:tc>
                <a:extLst>
                  <a:ext uri="{0D108BD9-81ED-4DB2-BD59-A6C34878D82A}">
                    <a16:rowId xmlns:a16="http://schemas.microsoft.com/office/drawing/2014/main" val="370340711"/>
                  </a:ext>
                </a:extLst>
              </a:tr>
              <a:tr h="699840">
                <a:tc>
                  <a:txBody>
                    <a:bodyPr/>
                    <a:lstStyle/>
                    <a:p>
                      <a:pPr fontAlgn="base"/>
                      <a:r>
                        <a:rPr lang="en-US">
                          <a:effectLst/>
                        </a:rPr>
                        <a:t>USR5​</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Create an account.​</a:t>
                      </a:r>
                      <a:endParaRPr lang="en-US">
                        <a:solidFill>
                          <a:srgbClr val="000000"/>
                        </a:solidFill>
                        <a:effectLst/>
                      </a:endParaRPr>
                    </a:p>
                  </a:txBody>
                  <a:tcPr anchor="ctr"/>
                </a:tc>
                <a:tc>
                  <a:txBody>
                    <a:bodyPr/>
                    <a:lstStyle/>
                    <a:p>
                      <a:pPr fontAlgn="base"/>
                      <a:r>
                        <a:rPr lang="en-US">
                          <a:effectLst/>
                        </a:rPr>
                        <a:t>I can input my questions.​</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2081018426"/>
                  </a:ext>
                </a:extLst>
              </a:tr>
              <a:tr h="699840">
                <a:tc>
                  <a:txBody>
                    <a:bodyPr/>
                    <a:lstStyle/>
                    <a:p>
                      <a:pPr algn="just" fontAlgn="base"/>
                      <a:r>
                        <a:rPr lang="en-US">
                          <a:effectLst/>
                        </a:rPr>
                        <a:t>USR20​</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Enter my personal information safely.​</a:t>
                      </a:r>
                      <a:endParaRPr lang="en-US">
                        <a:solidFill>
                          <a:srgbClr val="000000"/>
                        </a:solidFill>
                        <a:effectLst/>
                      </a:endParaRPr>
                    </a:p>
                  </a:txBody>
                  <a:tcPr anchor="ctr"/>
                </a:tc>
                <a:tc>
                  <a:txBody>
                    <a:bodyPr/>
                    <a:lstStyle/>
                    <a:p>
                      <a:pPr fontAlgn="base"/>
                      <a:r>
                        <a:rPr lang="en-US">
                          <a:effectLst/>
                        </a:rPr>
                        <a:t>I can have privacy. ​</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1812459795"/>
                  </a:ext>
                </a:extLst>
              </a:tr>
              <a:tr h="699840">
                <a:tc>
                  <a:txBody>
                    <a:bodyPr/>
                    <a:lstStyle/>
                    <a:p>
                      <a:pPr algn="just" fontAlgn="base"/>
                      <a:r>
                        <a:rPr lang="en-US">
                          <a:effectLst/>
                        </a:rPr>
                        <a:t>USR12​</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Interact with the website.​</a:t>
                      </a:r>
                      <a:endParaRPr lang="en-US">
                        <a:solidFill>
                          <a:srgbClr val="000000"/>
                        </a:solidFill>
                        <a:effectLst/>
                      </a:endParaRPr>
                    </a:p>
                  </a:txBody>
                  <a:tcPr anchor="ctr"/>
                </a:tc>
                <a:tc>
                  <a:txBody>
                    <a:bodyPr/>
                    <a:lstStyle/>
                    <a:p>
                      <a:pPr fontAlgn="base"/>
                      <a:r>
                        <a:rPr lang="en-US">
                          <a:effectLst/>
                        </a:rPr>
                        <a:t>I can find questions related to the same topic. ​</a:t>
                      </a:r>
                      <a:endParaRPr lang="en-US">
                        <a:solidFill>
                          <a:srgbClr val="000000"/>
                        </a:solidFill>
                        <a:effectLst/>
                      </a:endParaRPr>
                    </a:p>
                  </a:txBody>
                  <a:tcPr anchor="ctr"/>
                </a:tc>
                <a:extLst>
                  <a:ext uri="{0D108BD9-81ED-4DB2-BD59-A6C34878D82A}">
                    <a16:rowId xmlns:a16="http://schemas.microsoft.com/office/drawing/2014/main" val="3008872547"/>
                  </a:ext>
                </a:extLst>
              </a:tr>
              <a:tr h="699840">
                <a:tc>
                  <a:txBody>
                    <a:bodyPr/>
                    <a:lstStyle/>
                    <a:p>
                      <a:pPr fontAlgn="base"/>
                      <a:r>
                        <a:rPr lang="en-US">
                          <a:effectLst/>
                        </a:rPr>
                        <a:t>USR6​</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Comment on some answers.​</a:t>
                      </a:r>
                      <a:endParaRPr lang="en-US">
                        <a:solidFill>
                          <a:srgbClr val="000000"/>
                        </a:solidFill>
                        <a:effectLst/>
                      </a:endParaRPr>
                    </a:p>
                  </a:txBody>
                  <a:tcPr anchor="ctr"/>
                </a:tc>
                <a:tc>
                  <a:txBody>
                    <a:bodyPr/>
                    <a:lstStyle/>
                    <a:p>
                      <a:pPr fontAlgn="base"/>
                      <a:r>
                        <a:rPr lang="en-US">
                          <a:effectLst/>
                        </a:rPr>
                        <a:t>I can help other users. ​</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566185104"/>
                  </a:ext>
                </a:extLst>
              </a:tr>
            </a:tbl>
          </a:graphicData>
        </a:graphic>
      </p:graphicFrame>
    </p:spTree>
    <p:extLst>
      <p:ext uri="{BB962C8B-B14F-4D97-AF65-F5344CB8AC3E}">
        <p14:creationId xmlns:p14="http://schemas.microsoft.com/office/powerpoint/2010/main" val="39547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DA03-CB14-46C9-AE1C-5F597A70C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BF32651-199F-426F-A04B-736F42D1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60BB902-C972-43E8-A1C9-15E2867A0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CE5434-513A-4197-89C7-1161ED49A9E9}"/>
              </a:ext>
            </a:extLst>
          </p:cNvPr>
          <p:cNvSpPr txBox="1"/>
          <p:nvPr/>
        </p:nvSpPr>
        <p:spPr>
          <a:xfrm>
            <a:off x="1097279" y="1845734"/>
            <a:ext cx="6454987" cy="4023360"/>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lnSpc>
                <a:spcPct val="90000"/>
              </a:lnSpc>
              <a:spcAft>
                <a:spcPts val="600"/>
              </a:spcAft>
              <a:buClr>
                <a:schemeClr val="accent3"/>
              </a:buClr>
              <a:buFont typeface="Calibri" panose="020F0502020204030204" pitchFamily="34" charset="0"/>
            </a:pPr>
            <a:endParaRPr lang="en-US">
              <a:solidFill>
                <a:schemeClr val="tx1">
                  <a:lumMod val="75000"/>
                  <a:lumOff val="25000"/>
                </a:schemeClr>
              </a:solidFill>
              <a:cs typeface="Calibri"/>
            </a:endParaRPr>
          </a:p>
        </p:txBody>
      </p:sp>
      <p:pic>
        <p:nvPicPr>
          <p:cNvPr id="3" name="Picture 3" descr="Icon&#10;&#10;Description automatically generated">
            <a:extLst>
              <a:ext uri="{FF2B5EF4-FFF2-40B4-BE49-F238E27FC236}">
                <a16:creationId xmlns:a16="http://schemas.microsoft.com/office/drawing/2014/main" id="{C5C20AA0-1F6F-4149-80E9-E49B2B2D42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30" r="8152" b="5"/>
          <a:stretch/>
        </p:blipFill>
        <p:spPr>
          <a:xfrm>
            <a:off x="9494142" y="1634571"/>
            <a:ext cx="2698881" cy="3471012"/>
          </a:xfrm>
          <a:prstGeom prst="rect">
            <a:avLst/>
          </a:prstGeom>
        </p:spPr>
      </p:pic>
      <p:sp>
        <p:nvSpPr>
          <p:cNvPr id="6" name="TextBox 5">
            <a:extLst>
              <a:ext uri="{FF2B5EF4-FFF2-40B4-BE49-F238E27FC236}">
                <a16:creationId xmlns:a16="http://schemas.microsoft.com/office/drawing/2014/main" id="{54A4CA38-4E30-4848-98C3-049BB59C6875}"/>
              </a:ext>
            </a:extLst>
          </p:cNvPr>
          <p:cNvSpPr txBox="1"/>
          <p:nvPr/>
        </p:nvSpPr>
        <p:spPr>
          <a:xfrm>
            <a:off x="1137104" y="723446"/>
            <a:ext cx="49566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cs typeface="Calibri"/>
              </a:rPr>
              <a:t>User Stories</a:t>
            </a:r>
          </a:p>
        </p:txBody>
      </p:sp>
      <p:graphicFrame>
        <p:nvGraphicFramePr>
          <p:cNvPr id="5" name="Table 4">
            <a:extLst>
              <a:ext uri="{FF2B5EF4-FFF2-40B4-BE49-F238E27FC236}">
                <a16:creationId xmlns:a16="http://schemas.microsoft.com/office/drawing/2014/main" id="{1F944E1E-3150-4A77-9DF1-2E84B8C928FD}"/>
              </a:ext>
            </a:extLst>
          </p:cNvPr>
          <p:cNvGraphicFramePr>
            <a:graphicFrameLocks noGrp="1"/>
          </p:cNvGraphicFramePr>
          <p:nvPr>
            <p:extLst>
              <p:ext uri="{D42A27DB-BD31-4B8C-83A1-F6EECF244321}">
                <p14:modId xmlns:p14="http://schemas.microsoft.com/office/powerpoint/2010/main" val="1154448645"/>
              </p:ext>
            </p:extLst>
          </p:nvPr>
        </p:nvGraphicFramePr>
        <p:xfrm>
          <a:off x="256134" y="1856974"/>
          <a:ext cx="9391699" cy="4442395"/>
        </p:xfrm>
        <a:graphic>
          <a:graphicData uri="http://schemas.openxmlformats.org/drawingml/2006/table">
            <a:tbl>
              <a:tblPr firstRow="1" bandRow="1">
                <a:tableStyleId>{5C22544A-7EE6-4342-B048-85BDC9FD1C3A}</a:tableStyleId>
              </a:tblPr>
              <a:tblGrid>
                <a:gridCol w="1032396">
                  <a:extLst>
                    <a:ext uri="{9D8B030D-6E8A-4147-A177-3AD203B41FA5}">
                      <a16:colId xmlns:a16="http://schemas.microsoft.com/office/drawing/2014/main" val="830495303"/>
                    </a:ext>
                  </a:extLst>
                </a:gridCol>
                <a:gridCol w="1277717">
                  <a:extLst>
                    <a:ext uri="{9D8B030D-6E8A-4147-A177-3AD203B41FA5}">
                      <a16:colId xmlns:a16="http://schemas.microsoft.com/office/drawing/2014/main" val="330548972"/>
                    </a:ext>
                  </a:extLst>
                </a:gridCol>
                <a:gridCol w="3992619">
                  <a:extLst>
                    <a:ext uri="{9D8B030D-6E8A-4147-A177-3AD203B41FA5}">
                      <a16:colId xmlns:a16="http://schemas.microsoft.com/office/drawing/2014/main" val="4071583187"/>
                    </a:ext>
                  </a:extLst>
                </a:gridCol>
                <a:gridCol w="3088967">
                  <a:extLst>
                    <a:ext uri="{9D8B030D-6E8A-4147-A177-3AD203B41FA5}">
                      <a16:colId xmlns:a16="http://schemas.microsoft.com/office/drawing/2014/main" val="1774861506"/>
                    </a:ext>
                  </a:extLst>
                </a:gridCol>
              </a:tblGrid>
              <a:tr h="601915">
                <a:tc>
                  <a:txBody>
                    <a:bodyPr/>
                    <a:lstStyle/>
                    <a:p>
                      <a:pPr algn="just" fontAlgn="base"/>
                      <a:r>
                        <a:rPr lang="en-US">
                          <a:effectLst/>
                        </a:rPr>
                        <a:t>USER ID​</a:t>
                      </a:r>
                      <a:endParaRPr lang="en-US" b="1">
                        <a:effectLst/>
                      </a:endParaRPr>
                    </a:p>
                  </a:txBody>
                  <a:tcPr anchor="ctr"/>
                </a:tc>
                <a:tc>
                  <a:txBody>
                    <a:bodyPr/>
                    <a:lstStyle/>
                    <a:p>
                      <a:pPr fontAlgn="base"/>
                      <a:r>
                        <a:rPr lang="en-US">
                          <a:effectLst/>
                        </a:rPr>
                        <a:t> USER TYPE​</a:t>
                      </a:r>
                      <a:endParaRPr lang="en-US" b="1">
                        <a:effectLst/>
                      </a:endParaRPr>
                    </a:p>
                  </a:txBody>
                  <a:tcPr anchor="ctr"/>
                </a:tc>
                <a:tc>
                  <a:txBody>
                    <a:bodyPr/>
                    <a:lstStyle/>
                    <a:p>
                      <a:pPr fontAlgn="base"/>
                      <a:r>
                        <a:rPr lang="en-US">
                          <a:effectLst/>
                        </a:rPr>
                        <a:t>              I WANT TO​</a:t>
                      </a:r>
                      <a:endParaRPr lang="en-US" b="1">
                        <a:effectLst/>
                      </a:endParaRPr>
                    </a:p>
                  </a:txBody>
                  <a:tcPr anchor="ctr"/>
                </a:tc>
                <a:tc>
                  <a:txBody>
                    <a:bodyPr/>
                    <a:lstStyle/>
                    <a:p>
                      <a:pPr fontAlgn="base"/>
                      <a:r>
                        <a:rPr lang="en-US">
                          <a:effectLst/>
                        </a:rPr>
                        <a:t>              SO THAT​</a:t>
                      </a:r>
                      <a:endParaRPr lang="en-US" b="1">
                        <a:effectLst/>
                      </a:endParaRPr>
                    </a:p>
                  </a:txBody>
                  <a:tcPr anchor="ctr"/>
                </a:tc>
                <a:extLst>
                  <a:ext uri="{0D108BD9-81ED-4DB2-BD59-A6C34878D82A}">
                    <a16:rowId xmlns:a16="http://schemas.microsoft.com/office/drawing/2014/main" val="2941524435"/>
                  </a:ext>
                </a:extLst>
              </a:tr>
              <a:tr h="447665">
                <a:tc>
                  <a:txBody>
                    <a:bodyPr/>
                    <a:lstStyle/>
                    <a:p>
                      <a:pPr fontAlgn="base"/>
                      <a:r>
                        <a:rPr lang="en-US">
                          <a:effectLst/>
                        </a:rPr>
                        <a:t>USR9​</a:t>
                      </a:r>
                    </a:p>
                    <a:p>
                      <a:pPr fontAlgn="base"/>
                      <a:r>
                        <a:rPr lang="en-US">
                          <a:effectLst/>
                        </a:rPr>
                        <a:t>​</a:t>
                      </a:r>
                      <a:endParaRPr lang="en-US">
                        <a:solidFill>
                          <a:srgbClr val="000000"/>
                        </a:solidFill>
                        <a:effectLst/>
                      </a:endParaRPr>
                    </a:p>
                  </a:txBody>
                  <a:tcPr anchor="ctr"/>
                </a:tc>
                <a:tc>
                  <a:txBody>
                    <a:bodyPr/>
                    <a:lstStyle/>
                    <a:p>
                      <a:pPr fontAlgn="base"/>
                      <a:r>
                        <a:rPr lang="en-US">
                          <a:effectLst/>
                        </a:rPr>
                        <a:t>Student​</a:t>
                      </a:r>
                      <a:endParaRPr lang="en-US">
                        <a:solidFill>
                          <a:srgbClr val="000000"/>
                        </a:solidFill>
                        <a:effectLst/>
                      </a:endParaRPr>
                    </a:p>
                  </a:txBody>
                  <a:tcPr anchor="ctr"/>
                </a:tc>
                <a:tc>
                  <a:txBody>
                    <a:bodyPr/>
                    <a:lstStyle/>
                    <a:p>
                      <a:pPr fontAlgn="base"/>
                      <a:r>
                        <a:rPr lang="en-US">
                          <a:effectLst/>
                        </a:rPr>
                        <a:t>Get notification of the possible vulnerabilities.​</a:t>
                      </a:r>
                      <a:endParaRPr lang="en-US">
                        <a:solidFill>
                          <a:srgbClr val="000000"/>
                        </a:solidFill>
                        <a:effectLst/>
                      </a:endParaRPr>
                    </a:p>
                  </a:txBody>
                  <a:tcPr anchor="ctr"/>
                </a:tc>
                <a:tc>
                  <a:txBody>
                    <a:bodyPr/>
                    <a:lstStyle/>
                    <a:p>
                      <a:pPr fontAlgn="base"/>
                      <a:r>
                        <a:rPr lang="en-US">
                          <a:effectLst/>
                        </a:rPr>
                        <a:t>I can update my password.​</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810116252"/>
                  </a:ext>
                </a:extLst>
              </a:tr>
              <a:tr h="333365">
                <a:tc>
                  <a:txBody>
                    <a:bodyPr/>
                    <a:lstStyle/>
                    <a:p>
                      <a:pPr fontAlgn="base"/>
                      <a:r>
                        <a:rPr lang="en-US">
                          <a:effectLst/>
                        </a:rPr>
                        <a:t>USR2​</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Explore the website.​</a:t>
                      </a:r>
                      <a:endParaRPr lang="en-US">
                        <a:solidFill>
                          <a:srgbClr val="000000"/>
                        </a:solidFill>
                        <a:effectLst/>
                      </a:endParaRPr>
                    </a:p>
                  </a:txBody>
                  <a:tcPr anchor="ctr"/>
                </a:tc>
                <a:tc>
                  <a:txBody>
                    <a:bodyPr/>
                    <a:lstStyle/>
                    <a:p>
                      <a:pPr fontAlgn="base"/>
                      <a:r>
                        <a:rPr lang="en-US">
                          <a:effectLst/>
                        </a:rPr>
                        <a:t>I can find old questions.​</a:t>
                      </a:r>
                      <a:endParaRPr lang="en-US">
                        <a:solidFill>
                          <a:srgbClr val="000000"/>
                        </a:solidFill>
                        <a:effectLst/>
                      </a:endParaRPr>
                    </a:p>
                  </a:txBody>
                  <a:tcPr anchor="ctr"/>
                </a:tc>
                <a:extLst>
                  <a:ext uri="{0D108BD9-81ED-4DB2-BD59-A6C34878D82A}">
                    <a16:rowId xmlns:a16="http://schemas.microsoft.com/office/drawing/2014/main" val="3605005800"/>
                  </a:ext>
                </a:extLst>
              </a:tr>
              <a:tr h="485765">
                <a:tc>
                  <a:txBody>
                    <a:bodyPr/>
                    <a:lstStyle/>
                    <a:p>
                      <a:pPr fontAlgn="base"/>
                      <a:r>
                        <a:rPr lang="en-US">
                          <a:effectLst/>
                        </a:rPr>
                        <a:t>USR17​</a:t>
                      </a:r>
                      <a:endParaRPr lang="en-US">
                        <a:solidFill>
                          <a:srgbClr val="000000"/>
                        </a:solidFill>
                        <a:effectLst/>
                      </a:endParaRPr>
                    </a:p>
                  </a:txBody>
                  <a:tcPr anchor="ctr"/>
                </a:tc>
                <a:tc>
                  <a:txBody>
                    <a:bodyPr/>
                    <a:lstStyle/>
                    <a:p>
                      <a:pPr fontAlgn="base"/>
                      <a:r>
                        <a:rPr lang="en-US">
                          <a:effectLst/>
                        </a:rPr>
                        <a:t>Teacher​</a:t>
                      </a:r>
                    </a:p>
                    <a:p>
                      <a:pPr fontAlgn="base"/>
                      <a:r>
                        <a:rPr lang="en-US">
                          <a:effectLst/>
                        </a:rPr>
                        <a:t>​</a:t>
                      </a:r>
                      <a:endParaRPr lang="en-US">
                        <a:solidFill>
                          <a:srgbClr val="000000"/>
                        </a:solidFill>
                        <a:effectLst/>
                      </a:endParaRPr>
                    </a:p>
                  </a:txBody>
                  <a:tcPr anchor="ctr"/>
                </a:tc>
                <a:tc>
                  <a:txBody>
                    <a:bodyPr/>
                    <a:lstStyle/>
                    <a:p>
                      <a:pPr fontAlgn="base"/>
                      <a:r>
                        <a:rPr lang="en-US">
                          <a:effectLst/>
                        </a:rPr>
                        <a:t>Sign up for the website.​</a:t>
                      </a:r>
                      <a:endParaRPr lang="en-US">
                        <a:solidFill>
                          <a:srgbClr val="000000"/>
                        </a:solidFill>
                        <a:effectLst/>
                      </a:endParaRPr>
                    </a:p>
                  </a:txBody>
                  <a:tcPr anchor="ctr"/>
                </a:tc>
                <a:tc>
                  <a:txBody>
                    <a:bodyPr/>
                    <a:lstStyle/>
                    <a:p>
                      <a:pPr fontAlgn="base"/>
                      <a:r>
                        <a:rPr lang="en-US">
                          <a:effectLst/>
                        </a:rPr>
                        <a:t>I can find relevant questions for my tests.​</a:t>
                      </a:r>
                      <a:endParaRPr lang="en-US">
                        <a:solidFill>
                          <a:srgbClr val="000000"/>
                        </a:solidFill>
                        <a:effectLst/>
                      </a:endParaRPr>
                    </a:p>
                  </a:txBody>
                  <a:tcPr anchor="ctr"/>
                </a:tc>
                <a:extLst>
                  <a:ext uri="{0D108BD9-81ED-4DB2-BD59-A6C34878D82A}">
                    <a16:rowId xmlns:a16="http://schemas.microsoft.com/office/drawing/2014/main" val="4060740731"/>
                  </a:ext>
                </a:extLst>
              </a:tr>
              <a:tr h="441836">
                <a:tc>
                  <a:txBody>
                    <a:bodyPr/>
                    <a:lstStyle/>
                    <a:p>
                      <a:pPr fontAlgn="base"/>
                      <a:r>
                        <a:rPr lang="en-US">
                          <a:effectLst/>
                        </a:rPr>
                        <a:t>USR12​</a:t>
                      </a:r>
                      <a:endParaRPr lang="en-US">
                        <a:solidFill>
                          <a:srgbClr val="000000"/>
                        </a:solidFill>
                        <a:effectLst/>
                      </a:endParaRPr>
                    </a:p>
                  </a:txBody>
                  <a:tcPr anchor="ctr"/>
                </a:tc>
                <a:tc>
                  <a:txBody>
                    <a:bodyPr/>
                    <a:lstStyle/>
                    <a:p>
                      <a:pPr fontAlgn="base"/>
                      <a:r>
                        <a:rPr lang="en-US">
                          <a:effectLst/>
                        </a:rPr>
                        <a:t>Teacher​</a:t>
                      </a:r>
                    </a:p>
                    <a:p>
                      <a:pPr fontAlgn="base"/>
                      <a:r>
                        <a:rPr lang="en-US">
                          <a:effectLst/>
                        </a:rPr>
                        <a:t>​</a:t>
                      </a:r>
                      <a:endParaRPr lang="en-US">
                        <a:solidFill>
                          <a:srgbClr val="000000"/>
                        </a:solidFill>
                        <a:effectLst/>
                      </a:endParaRPr>
                    </a:p>
                  </a:txBody>
                  <a:tcPr anchor="ctr"/>
                </a:tc>
                <a:tc>
                  <a:txBody>
                    <a:bodyPr/>
                    <a:lstStyle/>
                    <a:p>
                      <a:pPr fontAlgn="base"/>
                      <a:r>
                        <a:rPr lang="en-US">
                          <a:effectLst/>
                        </a:rPr>
                        <a:t>Upload some reference questions.​</a:t>
                      </a:r>
                      <a:endParaRPr lang="en-US">
                        <a:solidFill>
                          <a:srgbClr val="000000"/>
                        </a:solidFill>
                        <a:effectLst/>
                      </a:endParaRPr>
                    </a:p>
                  </a:txBody>
                  <a:tcPr anchor="ctr"/>
                </a:tc>
                <a:tc>
                  <a:txBody>
                    <a:bodyPr/>
                    <a:lstStyle/>
                    <a:p>
                      <a:pPr fontAlgn="base"/>
                      <a:r>
                        <a:rPr lang="en-US">
                          <a:effectLst/>
                        </a:rPr>
                        <a:t>Students can prepare for tests.​</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797191881"/>
                  </a:ext>
                </a:extLst>
              </a:tr>
              <a:tr h="441836">
                <a:tc>
                  <a:txBody>
                    <a:bodyPr/>
                    <a:lstStyle/>
                    <a:p>
                      <a:pPr fontAlgn="base"/>
                      <a:r>
                        <a:rPr lang="en-US">
                          <a:effectLst/>
                        </a:rPr>
                        <a:t>USR16​</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Upload papers.​</a:t>
                      </a:r>
                      <a:endParaRPr lang="en-US">
                        <a:solidFill>
                          <a:srgbClr val="000000"/>
                        </a:solidFill>
                        <a:effectLst/>
                      </a:endParaRPr>
                    </a:p>
                  </a:txBody>
                  <a:tcPr anchor="ctr"/>
                </a:tc>
                <a:tc>
                  <a:txBody>
                    <a:bodyPr/>
                    <a:lstStyle/>
                    <a:p>
                      <a:pPr fontAlgn="base"/>
                      <a:r>
                        <a:rPr lang="en-US">
                          <a:effectLst/>
                        </a:rPr>
                        <a:t>The system can grade them for me.​</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1045621760"/>
                  </a:ext>
                </a:extLst>
              </a:tr>
              <a:tr h="441836">
                <a:tc>
                  <a:txBody>
                    <a:bodyPr/>
                    <a:lstStyle/>
                    <a:p>
                      <a:pPr fontAlgn="base"/>
                      <a:r>
                        <a:rPr lang="en-US">
                          <a:effectLst/>
                        </a:rPr>
                        <a:t>USR8​</a:t>
                      </a:r>
                      <a:endParaRPr lang="en-US">
                        <a:solidFill>
                          <a:srgbClr val="000000"/>
                        </a:solidFill>
                        <a:effectLst/>
                      </a:endParaRPr>
                    </a:p>
                  </a:txBody>
                  <a:tcPr anchor="ctr"/>
                </a:tc>
                <a:tc>
                  <a:txBody>
                    <a:bodyPr/>
                    <a:lstStyle/>
                    <a:p>
                      <a:pPr fontAlgn="base"/>
                      <a:r>
                        <a:rPr lang="en-US">
                          <a:effectLst/>
                        </a:rPr>
                        <a:t>Teacher​</a:t>
                      </a:r>
                      <a:endParaRPr lang="en-US">
                        <a:solidFill>
                          <a:srgbClr val="000000"/>
                        </a:solidFill>
                        <a:effectLst/>
                      </a:endParaRPr>
                    </a:p>
                  </a:txBody>
                  <a:tcPr anchor="ctr"/>
                </a:tc>
                <a:tc>
                  <a:txBody>
                    <a:bodyPr/>
                    <a:lstStyle/>
                    <a:p>
                      <a:pPr fontAlgn="base"/>
                      <a:r>
                        <a:rPr lang="en-US">
                          <a:effectLst/>
                        </a:rPr>
                        <a:t>Create a profile for different accounts.​</a:t>
                      </a:r>
                      <a:endParaRPr lang="en-US">
                        <a:solidFill>
                          <a:srgbClr val="000000"/>
                        </a:solidFill>
                        <a:effectLst/>
                      </a:endParaRPr>
                    </a:p>
                  </a:txBody>
                  <a:tcPr anchor="ctr"/>
                </a:tc>
                <a:tc>
                  <a:txBody>
                    <a:bodyPr/>
                    <a:lstStyle/>
                    <a:p>
                      <a:pPr fontAlgn="base"/>
                      <a:r>
                        <a:rPr lang="en-US">
                          <a:effectLst/>
                        </a:rPr>
                        <a:t> I can group questions by topic.​</a:t>
                      </a:r>
                    </a:p>
                    <a:p>
                      <a:pPr fontAlgn="base"/>
                      <a:r>
                        <a:rPr lang="en-US">
                          <a:effectLst/>
                        </a:rPr>
                        <a:t>​</a:t>
                      </a:r>
                      <a:endParaRPr lang="en-US">
                        <a:solidFill>
                          <a:srgbClr val="000000"/>
                        </a:solidFill>
                        <a:effectLst/>
                      </a:endParaRPr>
                    </a:p>
                  </a:txBody>
                  <a:tcPr anchor="ctr"/>
                </a:tc>
                <a:extLst>
                  <a:ext uri="{0D108BD9-81ED-4DB2-BD59-A6C34878D82A}">
                    <a16:rowId xmlns:a16="http://schemas.microsoft.com/office/drawing/2014/main" val="2583829032"/>
                  </a:ext>
                </a:extLst>
              </a:tr>
            </a:tbl>
          </a:graphicData>
        </a:graphic>
      </p:graphicFrame>
    </p:spTree>
    <p:extLst>
      <p:ext uri="{BB962C8B-B14F-4D97-AF65-F5344CB8AC3E}">
        <p14:creationId xmlns:p14="http://schemas.microsoft.com/office/powerpoint/2010/main" val="99990172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40</Slides>
  <Notes>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Retrospect</vt:lpstr>
      <vt:lpstr>SMART GRADER</vt:lpstr>
      <vt:lpstr>Team Members</vt:lpstr>
      <vt:lpstr>Agenda</vt:lpstr>
      <vt:lpstr>Overview</vt:lpstr>
      <vt:lpstr> Minimal Viable Product(MVP)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Retrospective</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147</cp:revision>
  <dcterms:created xsi:type="dcterms:W3CDTF">2021-10-05T16:36:36Z</dcterms:created>
  <dcterms:modified xsi:type="dcterms:W3CDTF">2021-12-22T17:25:12Z</dcterms:modified>
</cp:coreProperties>
</file>